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Override PartName="/ppt/slides/slide22.xml" ContentType="application/vnd.openxmlformats-officedocument.presentationml.slide+xml"/>
  <Override PartName="/ppt/slides/slide23.xml" ContentType="application/vnd.openxmlformats-officedocument.presentationml.slide+xml"/>
  <Override PartName="/ppt/presentation.xml" ContentType="application/vnd.openxmlformats-officedocument.presentationml.presentation.main+xml"/>
  <Override PartName="/ppt/slides/slide21.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notesSlides/notesSlide4.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slideMasters/slideMaster1.xml" ContentType="application/vnd.openxmlformats-officedocument.presentationml.slideMaster+xml"/>
  <Override PartName="/ppt/notesSlides/notesSlide7.xml" ContentType="application/vnd.openxmlformats-officedocument.presentationml.notesSlid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notesSlides/notesSlide2.xml" ContentType="application/vnd.openxmlformats-officedocument.presentationml.notesSlide+xml"/>
  <Override PartName="/ppt/slideLayouts/slideLayout1.xml" ContentType="application/vnd.openxmlformats-officedocument.presentationml.slideLayout+xml"/>
  <Override PartName="/ppt/theme/theme2.xml" ContentType="application/vnd.openxmlformats-officedocument.them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3.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customXml/itemProps1.xml" ContentType="application/vnd.openxmlformats-officedocument.customXmlProperties+xml"/>
  <Override PartName="/customXml/itemProps2.xml" ContentType="application/vnd.openxmlformats-officedocument.customXmlProperties+xml"/>
  <Override PartName="/docProps/custom.xml" ContentType="application/vnd.openxmlformats-officedocument.custom-properties+xml"/>
  <Override PartName="/docProps/app.xml" ContentType="application/vnd.openxmlformats-officedocument.extended-properties+xml"/>
  <Override PartName="/docProps/core.xml" ContentType="application/vnd.openxmlformats-package.core-properties+xml"/>
  <Override PartName="/customXml/itemProps3.xml" ContentType="application/vnd.openxmlformats-officedocument.customXml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4"/>
  </p:sldMasterIdLst>
  <p:notesMasterIdLst>
    <p:notesMasterId r:id="rId28"/>
  </p:notesMasterIdLst>
  <p:handoutMasterIdLst>
    <p:handoutMasterId r:id="rId29"/>
  </p:handoutMasterIdLst>
  <p:sldIdLst>
    <p:sldId id="256" r:id="rId5"/>
    <p:sldId id="261" r:id="rId6"/>
    <p:sldId id="262" r:id="rId7"/>
    <p:sldId id="279" r:id="rId8"/>
    <p:sldId id="280" r:id="rId9"/>
    <p:sldId id="281" r:id="rId10"/>
    <p:sldId id="282" r:id="rId11"/>
    <p:sldId id="283" r:id="rId12"/>
    <p:sldId id="285" r:id="rId13"/>
    <p:sldId id="265" r:id="rId14"/>
    <p:sldId id="267" r:id="rId15"/>
    <p:sldId id="269" r:id="rId16"/>
    <p:sldId id="270" r:id="rId17"/>
    <p:sldId id="271" r:id="rId18"/>
    <p:sldId id="272" r:id="rId19"/>
    <p:sldId id="266" r:id="rId20"/>
    <p:sldId id="286" r:id="rId21"/>
    <p:sldId id="275" r:id="rId22"/>
    <p:sldId id="273" r:id="rId23"/>
    <p:sldId id="276" r:id="rId24"/>
    <p:sldId id="274" r:id="rId25"/>
    <p:sldId id="284" r:id="rId26"/>
    <p:sldId id="278"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1CD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044" autoAdjust="0"/>
    <p:restoredTop sz="90815" autoAdjust="0"/>
  </p:normalViewPr>
  <p:slideViewPr>
    <p:cSldViewPr snapToGrid="0">
      <p:cViewPr varScale="1">
        <p:scale>
          <a:sx n="88" d="100"/>
          <a:sy n="88" d="100"/>
        </p:scale>
        <p:origin x="-630" y="-108"/>
      </p:cViewPr>
      <p:guideLst>
        <p:guide orient="horz"/>
        <p:guide/>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4" d="100"/>
          <a:sy n="74" d="100"/>
        </p:scale>
        <p:origin x="-1330" y="-6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customXml" Target="../customXml/item4.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5DC58A4-1F39-4E10-B40C-ECB2E4998083}" type="datetimeFigureOut">
              <a:rPr lang="en-US" smtClean="0"/>
              <a:t>7/21/2013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5BFFE62-8B6F-4B6C-87A1-15BE8E6B70A8}" type="slidenum">
              <a:rPr lang="en-US" smtClean="0"/>
              <a:t>‹#›</a:t>
            </a:fld>
            <a:endParaRPr lang="en-US"/>
          </a:p>
        </p:txBody>
      </p:sp>
    </p:spTree>
    <p:extLst>
      <p:ext uri="{BB962C8B-B14F-4D97-AF65-F5344CB8AC3E}">
        <p14:creationId xmlns:p14="http://schemas.microsoft.com/office/powerpoint/2010/main" val="24165614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4BF3212-CA4A-4372-B18F-FDBCACCE5573}" type="datetimeFigureOut">
              <a:rPr lang="en-US" smtClean="0"/>
              <a:t>7/21/2013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CCDFB8-CE1E-4CEA-A9A7-0392F69410F3}" type="slidenum">
              <a:rPr lang="en-US" smtClean="0"/>
              <a:t>‹#›</a:t>
            </a:fld>
            <a:endParaRPr lang="en-US"/>
          </a:p>
        </p:txBody>
      </p:sp>
    </p:spTree>
    <p:extLst>
      <p:ext uri="{BB962C8B-B14F-4D97-AF65-F5344CB8AC3E}">
        <p14:creationId xmlns:p14="http://schemas.microsoft.com/office/powerpoint/2010/main" val="40548688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commons.wikimedia.org/wiki/File:IPhone_5.svg" TargetMode="External"/><Relationship Id="rId2" Type="http://schemas.openxmlformats.org/officeDocument/2006/relationships/slide" Target="../slides/slide8.xml"/><Relationship Id="rId1" Type="http://schemas.openxmlformats.org/officeDocument/2006/relationships/notesMaster" Target="../notesMasters/notesMaster1.xml"/><Relationship Id="rId5" Type="http://schemas.openxmlformats.org/officeDocument/2006/relationships/hyperlink" Target="http://commons.wikimedia.org/wiki/File:Nexus_4.png" TargetMode="External"/><Relationship Id="rId4" Type="http://schemas.openxmlformats.org/officeDocument/2006/relationships/hyperlink" Target="http://en.wikipedia.org/wiki/File:IPad_3.png"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github.com/intrepidusgroup/imdmtools"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Sources:</a:t>
            </a:r>
          </a:p>
          <a:p>
            <a:r>
              <a:rPr lang="en-US" dirty="0" smtClean="0"/>
              <a:t>Android: Google</a:t>
            </a:r>
            <a:r>
              <a:rPr lang="en-US" baseline="0" dirty="0" smtClean="0"/>
              <a:t> I/O Conference, May 2013</a:t>
            </a:r>
          </a:p>
          <a:p>
            <a:r>
              <a:rPr lang="en-US" baseline="0" dirty="0" err="1" smtClean="0"/>
              <a:t>iOS</a:t>
            </a:r>
            <a:r>
              <a:rPr lang="en-US" baseline="0" dirty="0" smtClean="0"/>
              <a:t>: Apple Developer Conference, June 2013</a:t>
            </a:r>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2</a:t>
            </a:fld>
            <a:endParaRPr lang="en-US"/>
          </a:p>
        </p:txBody>
      </p:sp>
    </p:spTree>
    <p:extLst>
      <p:ext uri="{BB962C8B-B14F-4D97-AF65-F5344CB8AC3E}">
        <p14:creationId xmlns:p14="http://schemas.microsoft.com/office/powerpoint/2010/main" val="11075127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5</a:t>
            </a:fld>
            <a:endParaRPr lang="en-US"/>
          </a:p>
        </p:txBody>
      </p:sp>
    </p:spTree>
    <p:extLst>
      <p:ext uri="{BB962C8B-B14F-4D97-AF65-F5344CB8AC3E}">
        <p14:creationId xmlns:p14="http://schemas.microsoft.com/office/powerpoint/2010/main" val="16338959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hlinkClick r:id="rId3"/>
            </a:endParaRPr>
          </a:p>
          <a:p>
            <a:endParaRPr lang="en-US" dirty="0" smtClean="0">
              <a:hlinkClick r:id="rId3"/>
            </a:endParaRPr>
          </a:p>
          <a:p>
            <a:r>
              <a:rPr lang="en-US" dirty="0" smtClean="0">
                <a:hlinkClick r:id="rId3"/>
              </a:rPr>
              <a:t>http://commons.wikimedia.org/wiki/File:IPhone_5.svg</a:t>
            </a:r>
            <a:endParaRPr lang="en-US" dirty="0" smtClean="0"/>
          </a:p>
          <a:p>
            <a:r>
              <a:rPr lang="en-US" dirty="0" smtClean="0">
                <a:hlinkClick r:id="rId4"/>
              </a:rPr>
              <a:t>http://en.wikipedia.org/wiki/File:IPad_3.png</a:t>
            </a:r>
            <a:endParaRPr lang="en-US" dirty="0" smtClean="0"/>
          </a:p>
          <a:p>
            <a:r>
              <a:rPr lang="en-US" dirty="0" smtClean="0">
                <a:hlinkClick r:id="rId5"/>
              </a:rPr>
              <a:t>http://commons.wikimedia.org/wiki/File:Nexus_4.png</a:t>
            </a:r>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7</a:t>
            </a:fld>
            <a:endParaRPr lang="en-US"/>
          </a:p>
        </p:txBody>
      </p:sp>
    </p:spTree>
    <p:extLst>
      <p:ext uri="{BB962C8B-B14F-4D97-AF65-F5344CB8AC3E}">
        <p14:creationId xmlns:p14="http://schemas.microsoft.com/office/powerpoint/2010/main" val="30598396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Demonstrate ability to automate DISA’s Mobile OS SRG and Samsung Knox STIG compliance checks – examples:</a:t>
            </a:r>
          </a:p>
          <a:p>
            <a:pPr lvl="1"/>
            <a:r>
              <a:rPr lang="en-US" dirty="0" smtClean="0"/>
              <a:t>V-36090: Is data at rest encryption enabled?</a:t>
            </a:r>
          </a:p>
          <a:p>
            <a:pPr lvl="1"/>
            <a:r>
              <a:rPr lang="en-US" dirty="0" smtClean="0"/>
              <a:t>V-36093: Is there a minimum screen lock password length policy in place?</a:t>
            </a:r>
          </a:p>
          <a:p>
            <a:pPr lvl="1"/>
            <a:r>
              <a:rPr lang="en-US" dirty="0" smtClean="0"/>
              <a:t>V-36132: Is there a maximum number of password attempts before device wipe policy in place?</a:t>
            </a:r>
          </a:p>
          <a:p>
            <a:pPr lvl="1"/>
            <a:r>
              <a:rPr lang="en-US" dirty="0" smtClean="0"/>
              <a:t>V-36085 / V-36115 / V-36146: Are unauthorized apps installed? (Apps not signed by an authorized certificate)</a:t>
            </a:r>
          </a:p>
          <a:p>
            <a:pPr lvl="1"/>
            <a:r>
              <a:rPr lang="en-US" dirty="0" smtClean="0"/>
              <a:t>V-36115: Are application installs from ‘unknown sources’ allowed?</a:t>
            </a:r>
          </a:p>
          <a:p>
            <a:pPr lvl="1"/>
            <a:r>
              <a:rPr lang="en-US" dirty="0" smtClean="0"/>
              <a:t>KNOX-04-001200: Is USB debug mode disabled?</a:t>
            </a:r>
          </a:p>
          <a:p>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15</a:t>
            </a:fld>
            <a:endParaRPr lang="en-US"/>
          </a:p>
        </p:txBody>
      </p:sp>
    </p:spTree>
    <p:extLst>
      <p:ext uri="{BB962C8B-B14F-4D97-AF65-F5344CB8AC3E}">
        <p14:creationId xmlns:p14="http://schemas.microsoft.com/office/powerpoint/2010/main" val="15084620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Uses whitelist of acceptable signing certificates</a:t>
            </a:r>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16</a:t>
            </a:fld>
            <a:endParaRPr lang="en-US"/>
          </a:p>
        </p:txBody>
      </p:sp>
    </p:spTree>
    <p:extLst>
      <p:ext uri="{BB962C8B-B14F-4D97-AF65-F5344CB8AC3E}">
        <p14:creationId xmlns:p14="http://schemas.microsoft.com/office/powerpoint/2010/main" val="40850685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Encouraging adoption by enterprises and vendors</a:t>
            </a:r>
          </a:p>
          <a:p>
            <a:pPr lvl="1"/>
            <a:r>
              <a:rPr lang="en-US" dirty="0" smtClean="0"/>
              <a:t>Incorporation into Security Guides</a:t>
            </a:r>
          </a:p>
          <a:p>
            <a:pPr lvl="1"/>
            <a:r>
              <a:rPr lang="en-US" dirty="0" smtClean="0"/>
              <a:t>Implementation by Mobile Device Management vendors</a:t>
            </a:r>
          </a:p>
          <a:p>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17</a:t>
            </a:fld>
            <a:endParaRPr lang="en-US"/>
          </a:p>
        </p:txBody>
      </p:sp>
    </p:spTree>
    <p:extLst>
      <p:ext uri="{BB962C8B-B14F-4D97-AF65-F5344CB8AC3E}">
        <p14:creationId xmlns:p14="http://schemas.microsoft.com/office/powerpoint/2010/main" val="29082144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Started with </a:t>
            </a:r>
            <a:r>
              <a:rPr lang="en-US" dirty="0" err="1" smtClean="0"/>
              <a:t>Intrepidus</a:t>
            </a:r>
            <a:r>
              <a:rPr lang="en-US" dirty="0" smtClean="0"/>
              <a:t> Group open source proof of concept Apple MDM server</a:t>
            </a:r>
          </a:p>
          <a:p>
            <a:pPr lvl="1"/>
            <a:r>
              <a:rPr lang="en-US" dirty="0" smtClean="0">
                <a:hlinkClick r:id="rId3"/>
              </a:rPr>
              <a:t>https://github.com/intrepidusgroup/imdmtools</a:t>
            </a:r>
            <a:endParaRPr lang="en-US" dirty="0" smtClean="0"/>
          </a:p>
          <a:p>
            <a:pPr lvl="1"/>
            <a:r>
              <a:rPr lang="en-US" dirty="0" smtClean="0"/>
              <a:t>Nowhere close to a full-featured commercial product, but allows easy experimentation with Apple’s MDM protocol</a:t>
            </a:r>
          </a:p>
          <a:p>
            <a:pPr lvl="1"/>
            <a:r>
              <a:rPr lang="en-US" dirty="0" smtClean="0"/>
              <a:t>Modified server to write out query results in an example </a:t>
            </a:r>
            <a:r>
              <a:rPr lang="en-US" dirty="0" err="1" smtClean="0"/>
              <a:t>iOS</a:t>
            </a:r>
            <a:r>
              <a:rPr lang="en-US" dirty="0" smtClean="0"/>
              <a:t> System Characteristics schema</a:t>
            </a:r>
          </a:p>
          <a:p>
            <a:pPr lvl="1"/>
            <a:r>
              <a:rPr lang="en-US" dirty="0" smtClean="0"/>
              <a:t>Apple’s MDM protocol actually returns </a:t>
            </a:r>
            <a:r>
              <a:rPr lang="en-US" dirty="0" err="1" smtClean="0"/>
              <a:t>plists</a:t>
            </a:r>
            <a:r>
              <a:rPr lang="en-US" dirty="0" smtClean="0"/>
              <a:t> from the device</a:t>
            </a:r>
          </a:p>
          <a:p>
            <a:r>
              <a:rPr lang="en-US" dirty="0" smtClean="0"/>
              <a:t>Two possible options for moving forward:</a:t>
            </a:r>
          </a:p>
          <a:p>
            <a:pPr lvl="1"/>
            <a:r>
              <a:rPr lang="en-US" dirty="0" smtClean="0"/>
              <a:t>Create OVAL </a:t>
            </a:r>
            <a:r>
              <a:rPr lang="en-US" dirty="0" err="1" smtClean="0"/>
              <a:t>iOS</a:t>
            </a:r>
            <a:r>
              <a:rPr lang="en-US" dirty="0" smtClean="0"/>
              <a:t> System Characteristics and Definitions schemas</a:t>
            </a:r>
          </a:p>
          <a:p>
            <a:pPr lvl="1"/>
            <a:r>
              <a:rPr lang="en-US" dirty="0" smtClean="0"/>
              <a:t>Write </a:t>
            </a:r>
            <a:r>
              <a:rPr lang="en-US" dirty="0" err="1" smtClean="0"/>
              <a:t>plist</a:t>
            </a:r>
            <a:r>
              <a:rPr lang="en-US" dirty="0" smtClean="0"/>
              <a:t> tests against MDM protocol</a:t>
            </a:r>
          </a:p>
          <a:p>
            <a:r>
              <a:rPr lang="en-US" dirty="0" smtClean="0"/>
              <a:t>Should be possible to align with work being done for Mac OS X</a:t>
            </a:r>
          </a:p>
          <a:p>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20</a:t>
            </a:fld>
            <a:endParaRPr lang="en-US"/>
          </a:p>
        </p:txBody>
      </p:sp>
    </p:spTree>
    <p:extLst>
      <p:ext uri="{BB962C8B-B14F-4D97-AF65-F5344CB8AC3E}">
        <p14:creationId xmlns:p14="http://schemas.microsoft.com/office/powerpoint/2010/main" val="213971634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8" name="Rectangle 4"/>
          <p:cNvSpPr>
            <a:spLocks noGrp="1" noChangeArrowheads="1"/>
          </p:cNvSpPr>
          <p:nvPr>
            <p:ph type="subTitle" idx="1" hasCustomPrompt="1"/>
          </p:nvPr>
        </p:nvSpPr>
        <p:spPr>
          <a:xfrm>
            <a:off x="783116" y="2568939"/>
            <a:ext cx="4602163" cy="389922"/>
          </a:xfrm>
        </p:spPr>
        <p:txBody>
          <a:bodyPr/>
          <a:lstStyle>
            <a:lvl1pPr marL="0" indent="0">
              <a:buFont typeface="Wingdings" pitchFamily="2" charset="2"/>
              <a:buNone/>
              <a:defRPr b="1" spc="300" baseline="0">
                <a:solidFill>
                  <a:schemeClr val="tx2"/>
                </a:solidFill>
                <a:latin typeface="Helvetica LT Std" pitchFamily="34" charset="0"/>
                <a:cs typeface="Calibri" pitchFamily="34" charset="0"/>
              </a:defRPr>
            </a:lvl1pPr>
          </a:lstStyle>
          <a:p>
            <a:r>
              <a:rPr lang="en-US" altLang="en-US" dirty="0" smtClean="0"/>
              <a:t>Author</a:t>
            </a:r>
            <a:endParaRPr lang="en-US" altLang="en-US" dirty="0"/>
          </a:p>
        </p:txBody>
      </p:sp>
      <p:sp>
        <p:nvSpPr>
          <p:cNvPr id="9" name="Rectangle 9"/>
          <p:cNvSpPr>
            <a:spLocks noGrp="1" noChangeArrowheads="1"/>
          </p:cNvSpPr>
          <p:nvPr>
            <p:ph type="ctrTitle" sz="quarter" hasCustomPrompt="1"/>
          </p:nvPr>
        </p:nvSpPr>
        <p:spPr>
          <a:xfrm>
            <a:off x="757146" y="368932"/>
            <a:ext cx="7246620" cy="1981200"/>
          </a:xfrm>
        </p:spPr>
        <p:txBody>
          <a:bodyPr anchor="b" anchorCtr="0">
            <a:normAutofit/>
          </a:bodyPr>
          <a:lstStyle>
            <a:lvl1pPr algn="l">
              <a:lnSpc>
                <a:spcPts val="4400"/>
              </a:lnSpc>
              <a:defRPr sz="4000" b="1">
                <a:solidFill>
                  <a:schemeClr val="tx2"/>
                </a:solidFill>
                <a:latin typeface="Helvetica LT Std" pitchFamily="34" charset="0"/>
                <a:cs typeface="Times New Roman" pitchFamily="18" charset="0"/>
              </a:defRPr>
            </a:lvl1pPr>
          </a:lstStyle>
          <a:p>
            <a:r>
              <a:rPr lang="en-US" dirty="0" smtClean="0"/>
              <a:t>Title here</a:t>
            </a:r>
            <a:endParaRPr lang="en-US" dirty="0"/>
          </a:p>
        </p:txBody>
      </p:sp>
      <p:sp>
        <p:nvSpPr>
          <p:cNvPr id="12" name="Rectangle 11"/>
          <p:cNvSpPr/>
          <p:nvPr userDrawn="1"/>
        </p:nvSpPr>
        <p:spPr bwMode="auto">
          <a:xfrm>
            <a:off x="0" y="0"/>
            <a:ext cx="407324" cy="2398143"/>
          </a:xfrm>
          <a:prstGeom prst="rect">
            <a:avLst/>
          </a:prstGeom>
          <a:solidFill>
            <a:srgbClr val="C1CD23"/>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1"/>
              </a:solidFill>
              <a:effectLst/>
              <a:latin typeface="Arial" charset="0"/>
            </a:endParaRPr>
          </a:p>
        </p:txBody>
      </p:sp>
      <p:cxnSp>
        <p:nvCxnSpPr>
          <p:cNvPr id="15" name="Straight Connector 14"/>
          <p:cNvCxnSpPr/>
          <p:nvPr userDrawn="1"/>
        </p:nvCxnSpPr>
        <p:spPr bwMode="auto">
          <a:xfrm>
            <a:off x="823649" y="2448468"/>
            <a:ext cx="7944793" cy="0"/>
          </a:xfrm>
          <a:prstGeom prst="line">
            <a:avLst/>
          </a:prstGeom>
          <a:solidFill>
            <a:srgbClr val="FFCC99"/>
          </a:solidFill>
          <a:ln w="12700" cap="flat" cmpd="sng" algn="ctr">
            <a:solidFill>
              <a:srgbClr val="C1CD23"/>
            </a:solidFill>
            <a:prstDash val="solid"/>
            <a:round/>
            <a:headEnd type="none" w="med" len="med"/>
            <a:tailEnd type="none" w="med" len="med"/>
          </a:ln>
          <a:effectLst/>
        </p:spPr>
      </p:cxnSp>
      <p:sp>
        <p:nvSpPr>
          <p:cNvPr id="14" name="Rectangle 13"/>
          <p:cNvSpPr/>
          <p:nvPr userDrawn="1"/>
        </p:nvSpPr>
        <p:spPr bwMode="auto">
          <a:xfrm>
            <a:off x="0" y="2510287"/>
            <a:ext cx="407324" cy="4347713"/>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2"/>
              </a:solidFill>
              <a:effectLst/>
              <a:latin typeface="Arial" charset="0"/>
            </a:endParaRPr>
          </a:p>
        </p:txBody>
      </p:sp>
      <p:pic>
        <p:nvPicPr>
          <p:cNvPr id="11" name="Picture 15" descr="SEDI_PPT.emf"/>
          <p:cNvPicPr>
            <a:picLocks noChangeAspect="1"/>
          </p:cNvPicPr>
          <p:nvPr userDrawn="1"/>
        </p:nvPicPr>
        <p:blipFill>
          <a:blip r:embed="rId2" cstate="print"/>
          <a:srcRect/>
          <a:stretch>
            <a:fillRect/>
          </a:stretch>
        </p:blipFill>
        <p:spPr bwMode="auto">
          <a:xfrm>
            <a:off x="7553325" y="2512596"/>
            <a:ext cx="1181100" cy="501650"/>
          </a:xfrm>
          <a:prstGeom prst="rect">
            <a:avLst/>
          </a:prstGeom>
          <a:noFill/>
          <a:ln w="9525">
            <a:noFill/>
            <a:miter lim="800000"/>
            <a:headEnd/>
            <a:tailEnd/>
          </a:ln>
        </p:spPr>
      </p:pic>
      <p:sp>
        <p:nvSpPr>
          <p:cNvPr id="13" name="Text Box 34"/>
          <p:cNvSpPr txBox="1">
            <a:spLocks noChangeArrowheads="1"/>
          </p:cNvSpPr>
          <p:nvPr userDrawn="1"/>
        </p:nvSpPr>
        <p:spPr bwMode="auto">
          <a:xfrm>
            <a:off x="5442065" y="6410476"/>
            <a:ext cx="3525723" cy="307777"/>
          </a:xfrm>
          <a:prstGeom prst="rect">
            <a:avLst/>
          </a:prstGeom>
          <a:noFill/>
          <a:ln w="9525">
            <a:noFill/>
            <a:miter lim="800000"/>
            <a:headEnd/>
            <a:tailEnd/>
          </a:ln>
          <a:effectLst/>
        </p:spPr>
        <p:txBody>
          <a:bodyPr wrap="square" lIns="45720" rIns="45720">
            <a:spAutoFit/>
          </a:bodyPr>
          <a:lstStyle/>
          <a:p>
            <a:pPr algn="r" eaLnBrk="0" hangingPunct="0">
              <a:defRPr/>
            </a:pPr>
            <a:r>
              <a:rPr lang="en-US" altLang="en-US" sz="700" b="0" dirty="0">
                <a:cs typeface="+mn-cs"/>
              </a:rPr>
              <a:t>HS SEDI is a trademark of the U.S. Department of Homeland </a:t>
            </a:r>
            <a:r>
              <a:rPr lang="en-US" altLang="en-US" sz="700" b="0" dirty="0" smtClean="0">
                <a:cs typeface="+mn-cs"/>
              </a:rPr>
              <a:t>Security (DHS)</a:t>
            </a:r>
          </a:p>
          <a:p>
            <a:pPr algn="r" eaLnBrk="0" hangingPunct="0">
              <a:defRPr/>
            </a:pPr>
            <a:r>
              <a:rPr lang="en-US" altLang="en-US" sz="700" b="0" dirty="0" smtClean="0">
                <a:cs typeface="+mn-cs"/>
              </a:rPr>
              <a:t>The HS SEDI FFRDC is managed and operated by The MITRE</a:t>
            </a:r>
            <a:r>
              <a:rPr lang="en-US" altLang="en-US" sz="700" b="0" baseline="0" dirty="0" smtClean="0">
                <a:cs typeface="+mn-cs"/>
              </a:rPr>
              <a:t> Corporation for DHS</a:t>
            </a:r>
            <a:endParaRPr lang="en-US" altLang="en-US" sz="700" b="0" dirty="0">
              <a:cs typeface="+mn-cs"/>
            </a:endParaRPr>
          </a:p>
        </p:txBody>
      </p:sp>
      <p:pic>
        <p:nvPicPr>
          <p:cNvPr id="17" name="Picture 17" descr="DHS_2x3.emf"/>
          <p:cNvPicPr>
            <a:picLocks noChangeAspect="1"/>
          </p:cNvPicPr>
          <p:nvPr userDrawn="1"/>
        </p:nvPicPr>
        <p:blipFill>
          <a:blip r:embed="rId3" cstate="print"/>
          <a:srcRect/>
          <a:stretch>
            <a:fillRect/>
          </a:stretch>
        </p:blipFill>
        <p:spPr bwMode="auto">
          <a:xfrm>
            <a:off x="524456" y="6132513"/>
            <a:ext cx="1924050" cy="596900"/>
          </a:xfrm>
          <a:prstGeom prst="rect">
            <a:avLst/>
          </a:prstGeom>
          <a:noFill/>
          <a:ln w="9525">
            <a:noFill/>
            <a:miter lim="800000"/>
            <a:headEnd/>
            <a:tailEnd/>
          </a:ln>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609600" y="274638"/>
            <a:ext cx="6996545" cy="868362"/>
          </a:xfrm>
          <a:prstGeom prst="rect">
            <a:avLst/>
          </a:prstGeom>
        </p:spPr>
        <p:txBody>
          <a:bodyPr vert="horz" lIns="91440" tIns="45720" rIns="91440" bIns="45720" rtlCol="0" anchor="ctr" anchorCtr="0">
            <a:normAutofit/>
          </a:bodyPr>
          <a:lstStyle>
            <a:lvl1pPr>
              <a:lnSpc>
                <a:spcPts val="3200"/>
              </a:lnSpc>
              <a:defRPr>
                <a:solidFill>
                  <a:schemeClr val="tx2"/>
                </a:solidFill>
                <a:latin typeface="Helvetica LT Std" pitchFamily="34" charset="0"/>
                <a:ea typeface="Verdana" pitchFamily="34" charset="0"/>
                <a:cs typeface="Verdana" pitchFamily="34" charset="0"/>
              </a:defRPr>
            </a:lvl1pPr>
          </a:lstStyle>
          <a:p>
            <a:r>
              <a:rPr lang="en-US" smtClean="0"/>
              <a:t>Click to edit Master title style</a:t>
            </a:r>
            <a:endParaRPr lang="en-US"/>
          </a:p>
        </p:txBody>
      </p:sp>
      <p:sp>
        <p:nvSpPr>
          <p:cNvPr id="8" name="Text Placeholder 2"/>
          <p:cNvSpPr>
            <a:spLocks noGrp="1"/>
          </p:cNvSpPr>
          <p:nvPr>
            <p:ph idx="1"/>
          </p:nvPr>
        </p:nvSpPr>
        <p:spPr>
          <a:xfrm>
            <a:off x="609600" y="1447800"/>
            <a:ext cx="8229600" cy="4678363"/>
          </a:xfrm>
          <a:prstGeom prst="rect">
            <a:avLst/>
          </a:prstGeom>
        </p:spPr>
        <p:txBody>
          <a:bodyPr vert="horz" lIns="91440" tIns="45720" rIns="91440" bIns="45720" rtlCol="0">
            <a:normAutofit/>
          </a:bodyPr>
          <a:lstStyle>
            <a:lvl1pPr>
              <a:spcAft>
                <a:spcPts val="600"/>
              </a:spcAft>
              <a:defRPr sz="2000">
                <a:solidFill>
                  <a:schemeClr val="tx1"/>
                </a:solidFill>
                <a:latin typeface="Helvetica LT Std" pitchFamily="34" charset="0"/>
                <a:ea typeface="Verdana" pitchFamily="34" charset="0"/>
                <a:cs typeface="Verdana" pitchFamily="34" charset="0"/>
              </a:defRPr>
            </a:lvl1pPr>
            <a:lvl2pPr>
              <a:spcAft>
                <a:spcPts val="600"/>
              </a:spcAft>
              <a:defRPr sz="2000">
                <a:solidFill>
                  <a:schemeClr val="tx1"/>
                </a:solidFill>
                <a:latin typeface="Helvetica LT Std" pitchFamily="34" charset="0"/>
                <a:ea typeface="Verdana" pitchFamily="34" charset="0"/>
                <a:cs typeface="Verdana" pitchFamily="34" charset="0"/>
              </a:defRPr>
            </a:lvl2pPr>
            <a:lvl3pPr>
              <a:spcAft>
                <a:spcPts val="600"/>
              </a:spcAft>
              <a:defRPr sz="1800">
                <a:solidFill>
                  <a:schemeClr val="tx1"/>
                </a:solidFill>
                <a:latin typeface="Helvetica LT Std" pitchFamily="34" charset="0"/>
                <a:ea typeface="Verdana" pitchFamily="34" charset="0"/>
                <a:cs typeface="Verdana" pitchFamily="34" charset="0"/>
              </a:defRPr>
            </a:lvl3pPr>
          </a:lstStyle>
          <a:p>
            <a:pPr lvl="0"/>
            <a:r>
              <a:rPr lang="en-US" smtClean="0"/>
              <a:t>Click to edit Master text styles</a:t>
            </a:r>
          </a:p>
          <a:p>
            <a:pPr lvl="1"/>
            <a:r>
              <a:rPr lang="en-US" smtClean="0"/>
              <a:t>Second level</a:t>
            </a:r>
          </a:p>
          <a:p>
            <a:pPr lvl="2"/>
            <a:r>
              <a:rPr lang="en-US" smtClean="0"/>
              <a:t>Third level</a:t>
            </a:r>
          </a:p>
        </p:txBody>
      </p:sp>
      <p:sp>
        <p:nvSpPr>
          <p:cNvPr id="10" name="Slide Number Placeholder 5"/>
          <p:cNvSpPr>
            <a:spLocks noGrp="1"/>
          </p:cNvSpPr>
          <p:nvPr>
            <p:ph type="sldNum" sz="quarter" idx="4"/>
          </p:nvPr>
        </p:nvSpPr>
        <p:spPr>
          <a:xfrm>
            <a:off x="8343434" y="6227457"/>
            <a:ext cx="495766" cy="180918"/>
          </a:xfrm>
          <a:prstGeom prst="rect">
            <a:avLst/>
          </a:prstGeom>
        </p:spPr>
        <p:txBody>
          <a:bodyPr vert="horz" lIns="91440" tIns="45720" rIns="91440" bIns="45720" rtlCol="0" anchor="b"/>
          <a:lstStyle>
            <a:lvl1pPr algn="r">
              <a:defRPr sz="1000">
                <a:solidFill>
                  <a:schemeClr val="tx1">
                    <a:tint val="75000"/>
                  </a:schemeClr>
                </a:solidFill>
                <a:latin typeface="Helvetica LT Std" pitchFamily="34" charset="0"/>
              </a:defRPr>
            </a:lvl1pPr>
          </a:lstStyle>
          <a:p>
            <a:r>
              <a:rPr lang="en-US" dirty="0" smtClean="0">
                <a:solidFill>
                  <a:srgbClr val="C1CD23"/>
                </a:solidFill>
              </a:rPr>
              <a:t>|</a:t>
            </a:r>
            <a:r>
              <a:rPr lang="en-US" dirty="0" smtClean="0"/>
              <a:t> </a:t>
            </a:r>
            <a:fld id="{295008BC-DA31-4D19-837B-EFA4386B05F5}" type="slidenum">
              <a:rPr lang="en-US" smtClean="0">
                <a:solidFill>
                  <a:schemeClr val="tx1">
                    <a:lumMod val="50000"/>
                    <a:lumOff val="50000"/>
                  </a:schemeClr>
                </a:solidFill>
              </a:rPr>
              <a:pPr/>
              <a:t>‹#›</a:t>
            </a:fld>
            <a:r>
              <a:rPr lang="en-US" dirty="0" smtClean="0"/>
              <a:t> </a:t>
            </a:r>
            <a:r>
              <a:rPr lang="en-US" dirty="0" smtClean="0">
                <a:solidFill>
                  <a:srgbClr val="C1CD23"/>
                </a:solidFill>
              </a:rPr>
              <a:t>|</a:t>
            </a:r>
            <a:endParaRPr lang="en-US" dirty="0">
              <a:solidFill>
                <a:srgbClr val="C1CD23"/>
              </a:solidFill>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Alternate_Title_Slide">
    <p:spTree>
      <p:nvGrpSpPr>
        <p:cNvPr id="1" name=""/>
        <p:cNvGrpSpPr/>
        <p:nvPr/>
      </p:nvGrpSpPr>
      <p:grpSpPr>
        <a:xfrm>
          <a:off x="0" y="0"/>
          <a:ext cx="0" cy="0"/>
          <a:chOff x="0" y="0"/>
          <a:chExt cx="0" cy="0"/>
        </a:xfrm>
      </p:grpSpPr>
      <p:sp>
        <p:nvSpPr>
          <p:cNvPr id="17" name="Rectangle 16"/>
          <p:cNvSpPr/>
          <p:nvPr userDrawn="1"/>
        </p:nvSpPr>
        <p:spPr>
          <a:xfrm>
            <a:off x="824245" y="4025438"/>
            <a:ext cx="7946694" cy="1371600"/>
          </a:xfrm>
          <a:prstGeom prst="rect">
            <a:avLst/>
          </a:prstGeom>
          <a:noFill/>
          <a:ln w="6350">
            <a:solidFill>
              <a:schemeClr val="tx1">
                <a:lumMod val="75000"/>
                <a:lumOff val="2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a:off x="7443293" y="4083050"/>
            <a:ext cx="1271016" cy="1271016"/>
          </a:xfrm>
          <a:prstGeom prst="rect">
            <a:avLst/>
          </a:prstGeom>
          <a:solidFill>
            <a:schemeClr val="bg1">
              <a:lumMod val="85000"/>
            </a:schemeClr>
          </a:solidFill>
          <a:ln w="6350">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userDrawn="1"/>
        </p:nvSpPr>
        <p:spPr>
          <a:xfrm>
            <a:off x="874246" y="4083050"/>
            <a:ext cx="1271016" cy="1271016"/>
          </a:xfrm>
          <a:prstGeom prst="rect">
            <a:avLst/>
          </a:prstGeom>
          <a:solidFill>
            <a:schemeClr val="bg1">
              <a:lumMod val="85000"/>
            </a:schemeClr>
          </a:solidFill>
          <a:ln w="6350">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a:off x="2188055" y="4083050"/>
            <a:ext cx="1271016" cy="1271016"/>
          </a:xfrm>
          <a:prstGeom prst="rect">
            <a:avLst/>
          </a:prstGeom>
          <a:solidFill>
            <a:schemeClr val="bg1">
              <a:lumMod val="85000"/>
            </a:schemeClr>
          </a:solidFill>
          <a:ln w="6350">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a:off x="3501864" y="4083050"/>
            <a:ext cx="1271016" cy="1271016"/>
          </a:xfrm>
          <a:prstGeom prst="rect">
            <a:avLst/>
          </a:prstGeom>
          <a:solidFill>
            <a:schemeClr val="bg1">
              <a:lumMod val="85000"/>
            </a:schemeClr>
          </a:solidFill>
          <a:ln w="6350">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a:off x="4815673" y="4083050"/>
            <a:ext cx="1271016" cy="1271016"/>
          </a:xfrm>
          <a:prstGeom prst="rect">
            <a:avLst/>
          </a:prstGeom>
          <a:solidFill>
            <a:schemeClr val="bg1">
              <a:lumMod val="85000"/>
            </a:schemeClr>
          </a:solidFill>
          <a:ln w="6350">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a:off x="6129482" y="4083050"/>
            <a:ext cx="1271016" cy="1271016"/>
          </a:xfrm>
          <a:prstGeom prst="rect">
            <a:avLst/>
          </a:prstGeom>
          <a:solidFill>
            <a:schemeClr val="bg1">
              <a:lumMod val="85000"/>
            </a:schemeClr>
          </a:solidFill>
          <a:ln w="6350">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4"/>
          <p:cNvSpPr>
            <a:spLocks noGrp="1" noChangeArrowheads="1"/>
          </p:cNvSpPr>
          <p:nvPr>
            <p:ph type="subTitle" idx="1" hasCustomPrompt="1"/>
          </p:nvPr>
        </p:nvSpPr>
        <p:spPr>
          <a:xfrm>
            <a:off x="783116" y="2568939"/>
            <a:ext cx="4602163" cy="389922"/>
          </a:xfrm>
        </p:spPr>
        <p:txBody>
          <a:bodyPr/>
          <a:lstStyle>
            <a:lvl1pPr marL="0" indent="0">
              <a:buFont typeface="Wingdings" pitchFamily="2" charset="2"/>
              <a:buNone/>
              <a:defRPr b="1" spc="0" baseline="0">
                <a:solidFill>
                  <a:schemeClr val="tx2"/>
                </a:solidFill>
                <a:latin typeface="Helvetica LT Std" pitchFamily="34" charset="0"/>
                <a:cs typeface="Calibri" pitchFamily="34" charset="0"/>
              </a:defRPr>
            </a:lvl1pPr>
          </a:lstStyle>
          <a:p>
            <a:r>
              <a:rPr lang="en-US" altLang="en-US" dirty="0" smtClean="0"/>
              <a:t>Author</a:t>
            </a:r>
            <a:endParaRPr lang="en-US" altLang="en-US" dirty="0"/>
          </a:p>
        </p:txBody>
      </p:sp>
      <p:sp>
        <p:nvSpPr>
          <p:cNvPr id="9" name="Rectangle 9"/>
          <p:cNvSpPr>
            <a:spLocks noGrp="1" noChangeArrowheads="1"/>
          </p:cNvSpPr>
          <p:nvPr>
            <p:ph type="ctrTitle" sz="quarter" hasCustomPrompt="1"/>
          </p:nvPr>
        </p:nvSpPr>
        <p:spPr>
          <a:xfrm>
            <a:off x="757146" y="368932"/>
            <a:ext cx="7246620" cy="1981200"/>
          </a:xfrm>
        </p:spPr>
        <p:txBody>
          <a:bodyPr anchor="b" anchorCtr="0">
            <a:normAutofit/>
          </a:bodyPr>
          <a:lstStyle>
            <a:lvl1pPr algn="l">
              <a:lnSpc>
                <a:spcPts val="4400"/>
              </a:lnSpc>
              <a:defRPr sz="4000" b="1">
                <a:solidFill>
                  <a:schemeClr val="tx2"/>
                </a:solidFill>
                <a:latin typeface="Helvetica LT Std" pitchFamily="34" charset="0"/>
                <a:cs typeface="Times New Roman" pitchFamily="18" charset="0"/>
              </a:defRPr>
            </a:lvl1pPr>
          </a:lstStyle>
          <a:p>
            <a:r>
              <a:rPr lang="en-US" dirty="0" smtClean="0"/>
              <a:t>Title here</a:t>
            </a:r>
            <a:endParaRPr lang="en-US" dirty="0"/>
          </a:p>
        </p:txBody>
      </p:sp>
      <p:sp>
        <p:nvSpPr>
          <p:cNvPr id="12" name="Rectangle 11"/>
          <p:cNvSpPr/>
          <p:nvPr userDrawn="1"/>
        </p:nvSpPr>
        <p:spPr bwMode="auto">
          <a:xfrm>
            <a:off x="0" y="0"/>
            <a:ext cx="407324" cy="2398143"/>
          </a:xfrm>
          <a:prstGeom prst="rect">
            <a:avLst/>
          </a:prstGeom>
          <a:solidFill>
            <a:srgbClr val="C1CD23"/>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1"/>
              </a:solidFill>
              <a:effectLst/>
              <a:latin typeface="Arial" charset="0"/>
            </a:endParaRPr>
          </a:p>
        </p:txBody>
      </p:sp>
      <p:cxnSp>
        <p:nvCxnSpPr>
          <p:cNvPr id="15" name="Straight Connector 14"/>
          <p:cNvCxnSpPr/>
          <p:nvPr userDrawn="1"/>
        </p:nvCxnSpPr>
        <p:spPr bwMode="auto">
          <a:xfrm>
            <a:off x="823649" y="2448468"/>
            <a:ext cx="7944793" cy="0"/>
          </a:xfrm>
          <a:prstGeom prst="line">
            <a:avLst/>
          </a:prstGeom>
          <a:solidFill>
            <a:srgbClr val="FFCC99"/>
          </a:solidFill>
          <a:ln w="12700" cap="flat" cmpd="sng" algn="ctr">
            <a:solidFill>
              <a:srgbClr val="C1CD23"/>
            </a:solidFill>
            <a:prstDash val="solid"/>
            <a:round/>
            <a:headEnd type="none" w="med" len="med"/>
            <a:tailEnd type="none" w="med" len="med"/>
          </a:ln>
          <a:effectLst/>
        </p:spPr>
      </p:cxnSp>
      <p:sp>
        <p:nvSpPr>
          <p:cNvPr id="14" name="Rectangle 13"/>
          <p:cNvSpPr/>
          <p:nvPr userDrawn="1"/>
        </p:nvSpPr>
        <p:spPr bwMode="auto">
          <a:xfrm>
            <a:off x="0" y="2510287"/>
            <a:ext cx="407324" cy="4347713"/>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2"/>
              </a:solidFill>
              <a:effectLst/>
              <a:latin typeface="Arial" charset="0"/>
            </a:endParaRPr>
          </a:p>
        </p:txBody>
      </p:sp>
      <p:sp>
        <p:nvSpPr>
          <p:cNvPr id="5" name="TextBox 4"/>
          <p:cNvSpPr txBox="1"/>
          <p:nvPr userDrawn="1"/>
        </p:nvSpPr>
        <p:spPr>
          <a:xfrm>
            <a:off x="1062045" y="4353828"/>
            <a:ext cx="901208" cy="784830"/>
          </a:xfrm>
          <a:prstGeom prst="rect">
            <a:avLst/>
          </a:prstGeom>
          <a:noFill/>
        </p:spPr>
        <p:txBody>
          <a:bodyPr wrap="none" rtlCol="0">
            <a:spAutoFit/>
          </a:bodyPr>
          <a:lstStyle/>
          <a:p>
            <a:pPr algn="ctr">
              <a:lnSpc>
                <a:spcPts val="1400"/>
              </a:lnSpc>
              <a:spcAft>
                <a:spcPts val="600"/>
              </a:spcAft>
            </a:pPr>
            <a:r>
              <a:rPr lang="en-US" sz="1400" smtClean="0">
                <a:ea typeface="Verdana" pitchFamily="34" charset="0"/>
                <a:cs typeface="Verdana" pitchFamily="34" charset="0"/>
              </a:rPr>
              <a:t>Optional</a:t>
            </a:r>
            <a:r>
              <a:rPr lang="en-US" sz="1400" baseline="0" smtClean="0">
                <a:ea typeface="Verdana" pitchFamily="34" charset="0"/>
                <a:cs typeface="Verdana" pitchFamily="34" charset="0"/>
              </a:rPr>
              <a:t> </a:t>
            </a:r>
          </a:p>
          <a:p>
            <a:pPr algn="ctr">
              <a:lnSpc>
                <a:spcPts val="1400"/>
              </a:lnSpc>
              <a:spcAft>
                <a:spcPts val="600"/>
              </a:spcAft>
            </a:pPr>
            <a:r>
              <a:rPr lang="en-US" sz="1400" smtClean="0">
                <a:ea typeface="Verdana" pitchFamily="34" charset="0"/>
                <a:cs typeface="Verdana" pitchFamily="34" charset="0"/>
              </a:rPr>
              <a:t>Image</a:t>
            </a:r>
            <a:endParaRPr lang="en-US" sz="1400" dirty="0" smtClean="0">
              <a:ea typeface="Verdana" pitchFamily="34" charset="0"/>
              <a:cs typeface="Verdana" pitchFamily="34" charset="0"/>
            </a:endParaRPr>
          </a:p>
          <a:p>
            <a:pPr algn="ctr">
              <a:lnSpc>
                <a:spcPts val="1400"/>
              </a:lnSpc>
              <a:spcAft>
                <a:spcPts val="600"/>
              </a:spcAft>
            </a:pPr>
            <a:r>
              <a:rPr lang="en-US" sz="1400" dirty="0" smtClean="0">
                <a:ea typeface="Verdana" pitchFamily="34" charset="0"/>
                <a:cs typeface="Verdana" pitchFamily="34" charset="0"/>
              </a:rPr>
              <a:t>Here</a:t>
            </a:r>
            <a:endParaRPr lang="en-US" sz="1400" dirty="0">
              <a:ea typeface="Verdana" pitchFamily="34" charset="0"/>
              <a:cs typeface="Verdana" pitchFamily="34" charset="0"/>
            </a:endParaRPr>
          </a:p>
        </p:txBody>
      </p:sp>
      <p:sp>
        <p:nvSpPr>
          <p:cNvPr id="35" name="TextBox 34"/>
          <p:cNvSpPr txBox="1"/>
          <p:nvPr userDrawn="1"/>
        </p:nvSpPr>
        <p:spPr>
          <a:xfrm>
            <a:off x="2372959" y="4353828"/>
            <a:ext cx="901208" cy="784830"/>
          </a:xfrm>
          <a:prstGeom prst="rect">
            <a:avLst/>
          </a:prstGeom>
          <a:noFill/>
        </p:spPr>
        <p:txBody>
          <a:bodyPr wrap="none" rtlCol="0">
            <a:spAutoFit/>
          </a:bodyPr>
          <a:lstStyle/>
          <a:p>
            <a:pPr algn="ctr">
              <a:lnSpc>
                <a:spcPts val="1400"/>
              </a:lnSpc>
              <a:spcAft>
                <a:spcPts val="600"/>
              </a:spcAft>
            </a:pPr>
            <a:r>
              <a:rPr lang="en-US" sz="1400" smtClean="0">
                <a:ea typeface="Verdana" pitchFamily="34" charset="0"/>
                <a:cs typeface="Verdana" pitchFamily="34" charset="0"/>
              </a:rPr>
              <a:t>Optional</a:t>
            </a:r>
            <a:r>
              <a:rPr lang="en-US" sz="1400" baseline="0" smtClean="0">
                <a:ea typeface="Verdana" pitchFamily="34" charset="0"/>
                <a:cs typeface="Verdana" pitchFamily="34" charset="0"/>
              </a:rPr>
              <a:t> </a:t>
            </a:r>
          </a:p>
          <a:p>
            <a:pPr algn="ctr">
              <a:lnSpc>
                <a:spcPts val="1400"/>
              </a:lnSpc>
              <a:spcAft>
                <a:spcPts val="600"/>
              </a:spcAft>
            </a:pPr>
            <a:r>
              <a:rPr lang="en-US" sz="1400" smtClean="0">
                <a:ea typeface="Verdana" pitchFamily="34" charset="0"/>
                <a:cs typeface="Verdana" pitchFamily="34" charset="0"/>
              </a:rPr>
              <a:t>Image</a:t>
            </a:r>
            <a:endParaRPr lang="en-US" sz="1400" dirty="0" smtClean="0">
              <a:ea typeface="Verdana" pitchFamily="34" charset="0"/>
              <a:cs typeface="Verdana" pitchFamily="34" charset="0"/>
            </a:endParaRPr>
          </a:p>
          <a:p>
            <a:pPr algn="ctr">
              <a:lnSpc>
                <a:spcPts val="1400"/>
              </a:lnSpc>
              <a:spcAft>
                <a:spcPts val="600"/>
              </a:spcAft>
            </a:pPr>
            <a:r>
              <a:rPr lang="en-US" sz="1400" dirty="0" smtClean="0">
                <a:ea typeface="Verdana" pitchFamily="34" charset="0"/>
                <a:cs typeface="Verdana" pitchFamily="34" charset="0"/>
              </a:rPr>
              <a:t>Here</a:t>
            </a:r>
            <a:endParaRPr lang="en-US" sz="1400" dirty="0">
              <a:ea typeface="Verdana" pitchFamily="34" charset="0"/>
              <a:cs typeface="Verdana" pitchFamily="34" charset="0"/>
            </a:endParaRPr>
          </a:p>
        </p:txBody>
      </p:sp>
      <p:sp>
        <p:nvSpPr>
          <p:cNvPr id="36" name="TextBox 35"/>
          <p:cNvSpPr txBox="1"/>
          <p:nvPr userDrawn="1"/>
        </p:nvSpPr>
        <p:spPr>
          <a:xfrm>
            <a:off x="3683873" y="4353828"/>
            <a:ext cx="901208" cy="784830"/>
          </a:xfrm>
          <a:prstGeom prst="rect">
            <a:avLst/>
          </a:prstGeom>
          <a:noFill/>
        </p:spPr>
        <p:txBody>
          <a:bodyPr wrap="none" rtlCol="0">
            <a:spAutoFit/>
          </a:bodyPr>
          <a:lstStyle/>
          <a:p>
            <a:pPr algn="ctr">
              <a:lnSpc>
                <a:spcPts val="1400"/>
              </a:lnSpc>
              <a:spcAft>
                <a:spcPts val="600"/>
              </a:spcAft>
            </a:pPr>
            <a:r>
              <a:rPr lang="en-US" sz="1400" smtClean="0">
                <a:ea typeface="Verdana" pitchFamily="34" charset="0"/>
                <a:cs typeface="Verdana" pitchFamily="34" charset="0"/>
              </a:rPr>
              <a:t>Optional</a:t>
            </a:r>
            <a:r>
              <a:rPr lang="en-US" sz="1400" baseline="0" smtClean="0">
                <a:ea typeface="Verdana" pitchFamily="34" charset="0"/>
                <a:cs typeface="Verdana" pitchFamily="34" charset="0"/>
              </a:rPr>
              <a:t> </a:t>
            </a:r>
          </a:p>
          <a:p>
            <a:pPr algn="ctr">
              <a:lnSpc>
                <a:spcPts val="1400"/>
              </a:lnSpc>
              <a:spcAft>
                <a:spcPts val="600"/>
              </a:spcAft>
            </a:pPr>
            <a:r>
              <a:rPr lang="en-US" sz="1400" smtClean="0">
                <a:ea typeface="Verdana" pitchFamily="34" charset="0"/>
                <a:cs typeface="Verdana" pitchFamily="34" charset="0"/>
              </a:rPr>
              <a:t>Image</a:t>
            </a:r>
            <a:endParaRPr lang="en-US" sz="1400" dirty="0" smtClean="0">
              <a:ea typeface="Verdana" pitchFamily="34" charset="0"/>
              <a:cs typeface="Verdana" pitchFamily="34" charset="0"/>
            </a:endParaRPr>
          </a:p>
          <a:p>
            <a:pPr algn="ctr">
              <a:lnSpc>
                <a:spcPts val="1400"/>
              </a:lnSpc>
              <a:spcAft>
                <a:spcPts val="600"/>
              </a:spcAft>
            </a:pPr>
            <a:r>
              <a:rPr lang="en-US" sz="1400" dirty="0" smtClean="0">
                <a:ea typeface="Verdana" pitchFamily="34" charset="0"/>
                <a:cs typeface="Verdana" pitchFamily="34" charset="0"/>
              </a:rPr>
              <a:t>Here</a:t>
            </a:r>
            <a:endParaRPr lang="en-US" sz="1400" dirty="0">
              <a:ea typeface="Verdana" pitchFamily="34" charset="0"/>
              <a:cs typeface="Verdana" pitchFamily="34" charset="0"/>
            </a:endParaRPr>
          </a:p>
        </p:txBody>
      </p:sp>
      <p:sp>
        <p:nvSpPr>
          <p:cNvPr id="37" name="TextBox 36"/>
          <p:cNvSpPr txBox="1"/>
          <p:nvPr userDrawn="1"/>
        </p:nvSpPr>
        <p:spPr>
          <a:xfrm>
            <a:off x="4994787" y="4353828"/>
            <a:ext cx="901208" cy="784830"/>
          </a:xfrm>
          <a:prstGeom prst="rect">
            <a:avLst/>
          </a:prstGeom>
          <a:noFill/>
        </p:spPr>
        <p:txBody>
          <a:bodyPr wrap="none" rtlCol="0">
            <a:spAutoFit/>
          </a:bodyPr>
          <a:lstStyle/>
          <a:p>
            <a:pPr algn="ctr">
              <a:lnSpc>
                <a:spcPts val="1400"/>
              </a:lnSpc>
              <a:spcAft>
                <a:spcPts val="600"/>
              </a:spcAft>
            </a:pPr>
            <a:r>
              <a:rPr lang="en-US" sz="1400" smtClean="0">
                <a:ea typeface="Verdana" pitchFamily="34" charset="0"/>
                <a:cs typeface="Verdana" pitchFamily="34" charset="0"/>
              </a:rPr>
              <a:t>Optional</a:t>
            </a:r>
            <a:r>
              <a:rPr lang="en-US" sz="1400" baseline="0" smtClean="0">
                <a:ea typeface="Verdana" pitchFamily="34" charset="0"/>
                <a:cs typeface="Verdana" pitchFamily="34" charset="0"/>
              </a:rPr>
              <a:t> </a:t>
            </a:r>
          </a:p>
          <a:p>
            <a:pPr algn="ctr">
              <a:lnSpc>
                <a:spcPts val="1400"/>
              </a:lnSpc>
              <a:spcAft>
                <a:spcPts val="600"/>
              </a:spcAft>
            </a:pPr>
            <a:r>
              <a:rPr lang="en-US" sz="1400" smtClean="0">
                <a:ea typeface="Verdana" pitchFamily="34" charset="0"/>
                <a:cs typeface="Verdana" pitchFamily="34" charset="0"/>
              </a:rPr>
              <a:t>Image</a:t>
            </a:r>
            <a:endParaRPr lang="en-US" sz="1400" dirty="0" smtClean="0">
              <a:ea typeface="Verdana" pitchFamily="34" charset="0"/>
              <a:cs typeface="Verdana" pitchFamily="34" charset="0"/>
            </a:endParaRPr>
          </a:p>
          <a:p>
            <a:pPr algn="ctr">
              <a:lnSpc>
                <a:spcPts val="1400"/>
              </a:lnSpc>
              <a:spcAft>
                <a:spcPts val="600"/>
              </a:spcAft>
            </a:pPr>
            <a:r>
              <a:rPr lang="en-US" sz="1400" dirty="0" smtClean="0">
                <a:ea typeface="Verdana" pitchFamily="34" charset="0"/>
                <a:cs typeface="Verdana" pitchFamily="34" charset="0"/>
              </a:rPr>
              <a:t>Here</a:t>
            </a:r>
            <a:endParaRPr lang="en-US" sz="1400" dirty="0">
              <a:ea typeface="Verdana" pitchFamily="34" charset="0"/>
              <a:cs typeface="Verdana" pitchFamily="34" charset="0"/>
            </a:endParaRPr>
          </a:p>
        </p:txBody>
      </p:sp>
      <p:sp>
        <p:nvSpPr>
          <p:cNvPr id="38" name="TextBox 37"/>
          <p:cNvSpPr txBox="1"/>
          <p:nvPr userDrawn="1"/>
        </p:nvSpPr>
        <p:spPr>
          <a:xfrm>
            <a:off x="6305701" y="4353828"/>
            <a:ext cx="901208" cy="784830"/>
          </a:xfrm>
          <a:prstGeom prst="rect">
            <a:avLst/>
          </a:prstGeom>
          <a:noFill/>
        </p:spPr>
        <p:txBody>
          <a:bodyPr wrap="none" rtlCol="0">
            <a:spAutoFit/>
          </a:bodyPr>
          <a:lstStyle/>
          <a:p>
            <a:pPr algn="ctr">
              <a:lnSpc>
                <a:spcPts val="1400"/>
              </a:lnSpc>
              <a:spcAft>
                <a:spcPts val="600"/>
              </a:spcAft>
            </a:pPr>
            <a:r>
              <a:rPr lang="en-US" sz="1400" smtClean="0">
                <a:ea typeface="Verdana" pitchFamily="34" charset="0"/>
                <a:cs typeface="Verdana" pitchFamily="34" charset="0"/>
              </a:rPr>
              <a:t>Optional</a:t>
            </a:r>
            <a:r>
              <a:rPr lang="en-US" sz="1400" baseline="0" smtClean="0">
                <a:ea typeface="Verdana" pitchFamily="34" charset="0"/>
                <a:cs typeface="Verdana" pitchFamily="34" charset="0"/>
              </a:rPr>
              <a:t> </a:t>
            </a:r>
          </a:p>
          <a:p>
            <a:pPr algn="ctr">
              <a:lnSpc>
                <a:spcPts val="1400"/>
              </a:lnSpc>
              <a:spcAft>
                <a:spcPts val="600"/>
              </a:spcAft>
            </a:pPr>
            <a:r>
              <a:rPr lang="en-US" sz="1400" smtClean="0">
                <a:ea typeface="Verdana" pitchFamily="34" charset="0"/>
                <a:cs typeface="Verdana" pitchFamily="34" charset="0"/>
              </a:rPr>
              <a:t>Image</a:t>
            </a:r>
            <a:endParaRPr lang="en-US" sz="1400" dirty="0" smtClean="0">
              <a:ea typeface="Verdana" pitchFamily="34" charset="0"/>
              <a:cs typeface="Verdana" pitchFamily="34" charset="0"/>
            </a:endParaRPr>
          </a:p>
          <a:p>
            <a:pPr algn="ctr">
              <a:lnSpc>
                <a:spcPts val="1400"/>
              </a:lnSpc>
              <a:spcAft>
                <a:spcPts val="600"/>
              </a:spcAft>
            </a:pPr>
            <a:r>
              <a:rPr lang="en-US" sz="1400" dirty="0" smtClean="0">
                <a:ea typeface="Verdana" pitchFamily="34" charset="0"/>
                <a:cs typeface="Verdana" pitchFamily="34" charset="0"/>
              </a:rPr>
              <a:t>Here</a:t>
            </a:r>
            <a:endParaRPr lang="en-US" sz="1400" dirty="0">
              <a:ea typeface="Verdana" pitchFamily="34" charset="0"/>
              <a:cs typeface="Verdana" pitchFamily="34" charset="0"/>
            </a:endParaRPr>
          </a:p>
        </p:txBody>
      </p:sp>
      <p:sp>
        <p:nvSpPr>
          <p:cNvPr id="39" name="TextBox 38"/>
          <p:cNvSpPr txBox="1"/>
          <p:nvPr userDrawn="1"/>
        </p:nvSpPr>
        <p:spPr>
          <a:xfrm>
            <a:off x="7616615" y="4353828"/>
            <a:ext cx="901208" cy="784830"/>
          </a:xfrm>
          <a:prstGeom prst="rect">
            <a:avLst/>
          </a:prstGeom>
          <a:noFill/>
        </p:spPr>
        <p:txBody>
          <a:bodyPr wrap="none" rtlCol="0">
            <a:spAutoFit/>
          </a:bodyPr>
          <a:lstStyle/>
          <a:p>
            <a:pPr algn="ctr">
              <a:lnSpc>
                <a:spcPts val="1400"/>
              </a:lnSpc>
              <a:spcAft>
                <a:spcPts val="600"/>
              </a:spcAft>
            </a:pPr>
            <a:r>
              <a:rPr lang="en-US" sz="1400" smtClean="0">
                <a:ea typeface="Verdana" pitchFamily="34" charset="0"/>
                <a:cs typeface="Verdana" pitchFamily="34" charset="0"/>
              </a:rPr>
              <a:t>Optional</a:t>
            </a:r>
            <a:r>
              <a:rPr lang="en-US" sz="1400" baseline="0" smtClean="0">
                <a:ea typeface="Verdana" pitchFamily="34" charset="0"/>
                <a:cs typeface="Verdana" pitchFamily="34" charset="0"/>
              </a:rPr>
              <a:t> </a:t>
            </a:r>
          </a:p>
          <a:p>
            <a:pPr algn="ctr">
              <a:lnSpc>
                <a:spcPts val="1400"/>
              </a:lnSpc>
              <a:spcAft>
                <a:spcPts val="600"/>
              </a:spcAft>
            </a:pPr>
            <a:r>
              <a:rPr lang="en-US" sz="1400" smtClean="0">
                <a:ea typeface="Verdana" pitchFamily="34" charset="0"/>
                <a:cs typeface="Verdana" pitchFamily="34" charset="0"/>
              </a:rPr>
              <a:t>Image</a:t>
            </a:r>
            <a:endParaRPr lang="en-US" sz="1400" dirty="0" smtClean="0">
              <a:ea typeface="Verdana" pitchFamily="34" charset="0"/>
              <a:cs typeface="Verdana" pitchFamily="34" charset="0"/>
            </a:endParaRPr>
          </a:p>
          <a:p>
            <a:pPr algn="ctr">
              <a:lnSpc>
                <a:spcPts val="1400"/>
              </a:lnSpc>
              <a:spcAft>
                <a:spcPts val="600"/>
              </a:spcAft>
            </a:pPr>
            <a:r>
              <a:rPr lang="en-US" sz="1400" dirty="0" smtClean="0">
                <a:ea typeface="Verdana" pitchFamily="34" charset="0"/>
                <a:cs typeface="Verdana" pitchFamily="34" charset="0"/>
              </a:rPr>
              <a:t>Here</a:t>
            </a:r>
            <a:endParaRPr lang="en-US" sz="1400" dirty="0">
              <a:ea typeface="Verdana" pitchFamily="34" charset="0"/>
              <a:cs typeface="Verdana" pitchFamily="34" charset="0"/>
            </a:endParaRPr>
          </a:p>
        </p:txBody>
      </p:sp>
      <p:pic>
        <p:nvPicPr>
          <p:cNvPr id="31" name="Picture 14" descr="DHS_2x3.emf"/>
          <p:cNvPicPr>
            <a:picLocks noChangeAspect="1"/>
          </p:cNvPicPr>
          <p:nvPr userDrawn="1"/>
        </p:nvPicPr>
        <p:blipFill>
          <a:blip r:embed="rId2" cstate="print"/>
          <a:srcRect/>
          <a:stretch>
            <a:fillRect/>
          </a:stretch>
        </p:blipFill>
        <p:spPr bwMode="auto">
          <a:xfrm>
            <a:off x="535564" y="6274954"/>
            <a:ext cx="1528763" cy="474663"/>
          </a:xfrm>
          <a:prstGeom prst="rect">
            <a:avLst/>
          </a:prstGeom>
          <a:noFill/>
          <a:ln w="9525">
            <a:noFill/>
            <a:miter lim="800000"/>
            <a:headEnd/>
            <a:tailEnd/>
          </a:ln>
        </p:spPr>
      </p:pic>
      <p:sp>
        <p:nvSpPr>
          <p:cNvPr id="32" name="Text Box 34"/>
          <p:cNvSpPr txBox="1">
            <a:spLocks noChangeArrowheads="1"/>
          </p:cNvSpPr>
          <p:nvPr userDrawn="1"/>
        </p:nvSpPr>
        <p:spPr bwMode="auto">
          <a:xfrm>
            <a:off x="5348546" y="6440782"/>
            <a:ext cx="3525723" cy="307777"/>
          </a:xfrm>
          <a:prstGeom prst="rect">
            <a:avLst/>
          </a:prstGeom>
          <a:noFill/>
          <a:ln w="9525">
            <a:noFill/>
            <a:miter lim="800000"/>
            <a:headEnd/>
            <a:tailEnd/>
          </a:ln>
          <a:effectLst/>
        </p:spPr>
        <p:txBody>
          <a:bodyPr wrap="square" lIns="45720" rIns="45720">
            <a:spAutoFit/>
          </a:bodyPr>
          <a:lstStyle/>
          <a:p>
            <a:pPr algn="r" eaLnBrk="0" hangingPunct="0">
              <a:defRPr/>
            </a:pPr>
            <a:r>
              <a:rPr lang="en-US" altLang="en-US" sz="700" b="0" dirty="0">
                <a:cs typeface="+mn-cs"/>
              </a:rPr>
              <a:t>HS SEDI is a trademark of the U.S. Department of Homeland </a:t>
            </a:r>
            <a:r>
              <a:rPr lang="en-US" altLang="en-US" sz="700" b="0" dirty="0" smtClean="0">
                <a:cs typeface="+mn-cs"/>
              </a:rPr>
              <a:t>Security (DHS)</a:t>
            </a:r>
          </a:p>
          <a:p>
            <a:pPr algn="r" eaLnBrk="0" hangingPunct="0">
              <a:defRPr/>
            </a:pPr>
            <a:r>
              <a:rPr lang="en-US" altLang="en-US" sz="700" b="0" dirty="0" smtClean="0">
                <a:cs typeface="+mn-cs"/>
              </a:rPr>
              <a:t>The HS SEDI FFRDC is managed and operated by The MITRE</a:t>
            </a:r>
            <a:r>
              <a:rPr lang="en-US" altLang="en-US" sz="700" b="0" baseline="0" dirty="0" smtClean="0">
                <a:cs typeface="+mn-cs"/>
              </a:rPr>
              <a:t> Corporation for DHS</a:t>
            </a:r>
            <a:endParaRPr lang="en-US" altLang="en-US" sz="700" b="0" dirty="0">
              <a:cs typeface="+mn-cs"/>
            </a:endParaRPr>
          </a:p>
        </p:txBody>
      </p:sp>
      <p:pic>
        <p:nvPicPr>
          <p:cNvPr id="33" name="Picture 32" descr="SEDI_PPT.emf"/>
          <p:cNvPicPr>
            <a:picLocks noChangeAspect="1"/>
          </p:cNvPicPr>
          <p:nvPr userDrawn="1"/>
        </p:nvPicPr>
        <p:blipFill>
          <a:blip r:embed="rId3" cstate="print"/>
          <a:srcRect/>
          <a:stretch>
            <a:fillRect/>
          </a:stretch>
        </p:blipFill>
        <p:spPr bwMode="auto">
          <a:xfrm>
            <a:off x="7587342" y="2541460"/>
            <a:ext cx="1181100" cy="501650"/>
          </a:xfrm>
          <a:prstGeom prst="rect">
            <a:avLst/>
          </a:prstGeom>
          <a:noFill/>
          <a:ln w="9525">
            <a:noFill/>
            <a:miter lim="800000"/>
            <a:headEnd/>
            <a:tailEnd/>
          </a:ln>
        </p:spPr>
      </p:pic>
    </p:spTree>
    <p:extLst>
      <p:ext uri="{BB962C8B-B14F-4D97-AF65-F5344CB8AC3E}">
        <p14:creationId xmlns:p14="http://schemas.microsoft.com/office/powerpoint/2010/main" val="131494721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ection Header Layout">
    <p:spTree>
      <p:nvGrpSpPr>
        <p:cNvPr id="1" name=""/>
        <p:cNvGrpSpPr/>
        <p:nvPr/>
      </p:nvGrpSpPr>
      <p:grpSpPr>
        <a:xfrm>
          <a:off x="0" y="0"/>
          <a:ext cx="0" cy="0"/>
          <a:chOff x="0" y="0"/>
          <a:chExt cx="0" cy="0"/>
        </a:xfrm>
      </p:grpSpPr>
      <p:cxnSp>
        <p:nvCxnSpPr>
          <p:cNvPr id="10" name="Straight Connector 9"/>
          <p:cNvCxnSpPr/>
          <p:nvPr userDrawn="1"/>
        </p:nvCxnSpPr>
        <p:spPr bwMode="auto">
          <a:xfrm>
            <a:off x="838200" y="3276600"/>
            <a:ext cx="7780020" cy="0"/>
          </a:xfrm>
          <a:prstGeom prst="line">
            <a:avLst/>
          </a:prstGeom>
          <a:solidFill>
            <a:srgbClr val="FFCC99"/>
          </a:solidFill>
          <a:ln w="12700" cap="flat" cmpd="sng" algn="ctr">
            <a:solidFill>
              <a:srgbClr val="C1CD23"/>
            </a:solidFill>
            <a:prstDash val="solid"/>
            <a:round/>
            <a:headEnd type="none" w="med" len="med"/>
            <a:tailEnd type="none" w="med" len="med"/>
          </a:ln>
          <a:effectLst/>
        </p:spPr>
      </p:cxnSp>
      <p:sp>
        <p:nvSpPr>
          <p:cNvPr id="17" name="Rectangle 16"/>
          <p:cNvSpPr/>
          <p:nvPr userDrawn="1"/>
        </p:nvSpPr>
        <p:spPr bwMode="auto">
          <a:xfrm>
            <a:off x="0" y="0"/>
            <a:ext cx="407324" cy="3124200"/>
          </a:xfrm>
          <a:prstGeom prst="rect">
            <a:avLst/>
          </a:prstGeom>
          <a:solidFill>
            <a:srgbClr val="C1CD23"/>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1"/>
              </a:solidFill>
              <a:effectLst/>
              <a:latin typeface="Arial" charset="0"/>
            </a:endParaRPr>
          </a:p>
        </p:txBody>
      </p:sp>
      <p:sp>
        <p:nvSpPr>
          <p:cNvPr id="18" name="Rectangle 17"/>
          <p:cNvSpPr/>
          <p:nvPr userDrawn="1"/>
        </p:nvSpPr>
        <p:spPr bwMode="auto">
          <a:xfrm>
            <a:off x="0" y="3352800"/>
            <a:ext cx="407324" cy="3505200"/>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2"/>
              </a:solidFill>
              <a:effectLst/>
              <a:latin typeface="Arial" charset="0"/>
            </a:endParaRPr>
          </a:p>
        </p:txBody>
      </p:sp>
      <p:sp>
        <p:nvSpPr>
          <p:cNvPr id="13" name="Rectangle 4"/>
          <p:cNvSpPr>
            <a:spLocks noGrp="1" noChangeArrowheads="1"/>
          </p:cNvSpPr>
          <p:nvPr>
            <p:ph type="subTitle" idx="1" hasCustomPrompt="1"/>
          </p:nvPr>
        </p:nvSpPr>
        <p:spPr>
          <a:xfrm>
            <a:off x="823649" y="3463137"/>
            <a:ext cx="4602163" cy="389922"/>
          </a:xfrm>
        </p:spPr>
        <p:txBody>
          <a:bodyPr/>
          <a:lstStyle>
            <a:lvl1pPr marL="0" indent="0">
              <a:buFont typeface="Wingdings" pitchFamily="2" charset="2"/>
              <a:buNone/>
              <a:defRPr b="1" spc="300" baseline="0">
                <a:solidFill>
                  <a:schemeClr val="tx2"/>
                </a:solidFill>
                <a:latin typeface="Helvetica LT Std" pitchFamily="34" charset="0"/>
                <a:cs typeface="Calibri" pitchFamily="34" charset="0"/>
              </a:defRPr>
            </a:lvl1pPr>
          </a:lstStyle>
          <a:p>
            <a:r>
              <a:rPr lang="en-US" altLang="en-US" smtClean="0"/>
              <a:t>Subtitle</a:t>
            </a:r>
            <a:endParaRPr lang="en-US" altLang="en-US" dirty="0"/>
          </a:p>
        </p:txBody>
      </p:sp>
      <p:sp>
        <p:nvSpPr>
          <p:cNvPr id="21" name="Rectangle 9"/>
          <p:cNvSpPr>
            <a:spLocks noGrp="1" noChangeArrowheads="1"/>
          </p:cNvSpPr>
          <p:nvPr>
            <p:ph type="ctrTitle" sz="quarter" hasCustomPrompt="1"/>
          </p:nvPr>
        </p:nvSpPr>
        <p:spPr>
          <a:xfrm>
            <a:off x="762000" y="1041287"/>
            <a:ext cx="7246620" cy="1981200"/>
          </a:xfrm>
        </p:spPr>
        <p:txBody>
          <a:bodyPr anchor="b" anchorCtr="0">
            <a:normAutofit/>
          </a:bodyPr>
          <a:lstStyle>
            <a:lvl1pPr algn="l">
              <a:lnSpc>
                <a:spcPts val="4400"/>
              </a:lnSpc>
              <a:defRPr sz="4000" b="1">
                <a:solidFill>
                  <a:schemeClr val="tx2"/>
                </a:solidFill>
                <a:latin typeface="Helvetica LT Std" pitchFamily="34" charset="0"/>
                <a:cs typeface="Times New Roman" pitchFamily="18" charset="0"/>
              </a:defRPr>
            </a:lvl1pPr>
          </a:lstStyle>
          <a:p>
            <a:r>
              <a:rPr lang="en-US" smtClean="0"/>
              <a:t>Section Title</a:t>
            </a:r>
            <a:endParaRPr lang="en-US" dirty="0"/>
          </a:p>
        </p:txBody>
      </p:sp>
      <p:sp>
        <p:nvSpPr>
          <p:cNvPr id="14" name="Slide Number Placeholder 5"/>
          <p:cNvSpPr>
            <a:spLocks noGrp="1"/>
          </p:cNvSpPr>
          <p:nvPr>
            <p:ph type="sldNum" sz="quarter" idx="4"/>
          </p:nvPr>
        </p:nvSpPr>
        <p:spPr>
          <a:xfrm>
            <a:off x="8343434" y="6227457"/>
            <a:ext cx="495766" cy="180918"/>
          </a:xfrm>
          <a:prstGeom prst="rect">
            <a:avLst/>
          </a:prstGeom>
        </p:spPr>
        <p:txBody>
          <a:bodyPr vert="horz" lIns="91440" tIns="45720" rIns="91440" bIns="45720" rtlCol="0" anchor="b"/>
          <a:lstStyle>
            <a:lvl1pPr algn="r">
              <a:defRPr sz="1000">
                <a:solidFill>
                  <a:schemeClr val="tx1">
                    <a:tint val="75000"/>
                  </a:schemeClr>
                </a:solidFill>
                <a:latin typeface="Helvetica LT Std" pitchFamily="34" charset="0"/>
              </a:defRPr>
            </a:lvl1pPr>
          </a:lstStyle>
          <a:p>
            <a:r>
              <a:rPr lang="en-US" dirty="0" smtClean="0">
                <a:solidFill>
                  <a:srgbClr val="C1CD23"/>
                </a:solidFill>
              </a:rPr>
              <a:t>|</a:t>
            </a:r>
            <a:r>
              <a:rPr lang="en-US" dirty="0" smtClean="0"/>
              <a:t> </a:t>
            </a:r>
            <a:fld id="{295008BC-DA31-4D19-837B-EFA4386B05F5}" type="slidenum">
              <a:rPr lang="en-US" smtClean="0">
                <a:solidFill>
                  <a:schemeClr val="tx1">
                    <a:lumMod val="50000"/>
                    <a:lumOff val="50000"/>
                  </a:schemeClr>
                </a:solidFill>
              </a:rPr>
              <a:pPr/>
              <a:t>‹#›</a:t>
            </a:fld>
            <a:r>
              <a:rPr lang="en-US" dirty="0" smtClean="0"/>
              <a:t> </a:t>
            </a:r>
            <a:r>
              <a:rPr lang="en-US" dirty="0" smtClean="0">
                <a:solidFill>
                  <a:srgbClr val="C1CD23"/>
                </a:solidFill>
              </a:rPr>
              <a:t>|</a:t>
            </a:r>
            <a:endParaRPr lang="en-US" dirty="0">
              <a:solidFill>
                <a:srgbClr val="C1CD23"/>
              </a:solidFill>
            </a:endParaRPr>
          </a:p>
        </p:txBody>
      </p:sp>
      <p:pic>
        <p:nvPicPr>
          <p:cNvPr id="22" name="Picture 14" descr="DHS_2x3.emf"/>
          <p:cNvPicPr>
            <a:picLocks noChangeAspect="1"/>
          </p:cNvPicPr>
          <p:nvPr userDrawn="1"/>
        </p:nvPicPr>
        <p:blipFill>
          <a:blip r:embed="rId2" cstate="print"/>
          <a:srcRect/>
          <a:stretch>
            <a:fillRect/>
          </a:stretch>
        </p:blipFill>
        <p:spPr bwMode="auto">
          <a:xfrm>
            <a:off x="535564" y="6274954"/>
            <a:ext cx="1528763" cy="474663"/>
          </a:xfrm>
          <a:prstGeom prst="rect">
            <a:avLst/>
          </a:prstGeom>
          <a:noFill/>
          <a:ln w="9525">
            <a:noFill/>
            <a:miter lim="800000"/>
            <a:headEnd/>
            <a:tailEnd/>
          </a:ln>
        </p:spPr>
      </p:pic>
      <p:sp>
        <p:nvSpPr>
          <p:cNvPr id="23" name="Text Box 34"/>
          <p:cNvSpPr txBox="1">
            <a:spLocks noChangeArrowheads="1"/>
          </p:cNvSpPr>
          <p:nvPr userDrawn="1"/>
        </p:nvSpPr>
        <p:spPr bwMode="auto">
          <a:xfrm>
            <a:off x="5348546" y="6440782"/>
            <a:ext cx="3525723" cy="307777"/>
          </a:xfrm>
          <a:prstGeom prst="rect">
            <a:avLst/>
          </a:prstGeom>
          <a:noFill/>
          <a:ln w="9525">
            <a:noFill/>
            <a:miter lim="800000"/>
            <a:headEnd/>
            <a:tailEnd/>
          </a:ln>
          <a:effectLst/>
        </p:spPr>
        <p:txBody>
          <a:bodyPr wrap="square" lIns="45720" rIns="45720">
            <a:spAutoFit/>
          </a:bodyPr>
          <a:lstStyle/>
          <a:p>
            <a:pPr algn="r" eaLnBrk="0" hangingPunct="0">
              <a:defRPr/>
            </a:pPr>
            <a:r>
              <a:rPr lang="en-US" altLang="en-US" sz="700" b="0" dirty="0">
                <a:cs typeface="+mn-cs"/>
              </a:rPr>
              <a:t>HS SEDI is a trademark of the U.S. Department of Homeland </a:t>
            </a:r>
            <a:r>
              <a:rPr lang="en-US" altLang="en-US" sz="700" b="0" dirty="0" smtClean="0">
                <a:cs typeface="+mn-cs"/>
              </a:rPr>
              <a:t>Security (DHS)</a:t>
            </a:r>
          </a:p>
          <a:p>
            <a:pPr algn="r" eaLnBrk="0" hangingPunct="0">
              <a:defRPr/>
            </a:pPr>
            <a:r>
              <a:rPr lang="en-US" altLang="en-US" sz="700" b="0" dirty="0" smtClean="0">
                <a:cs typeface="+mn-cs"/>
              </a:rPr>
              <a:t>The HS SEDI FFRDC is managed and operated by The MITRE</a:t>
            </a:r>
            <a:r>
              <a:rPr lang="en-US" altLang="en-US" sz="700" b="0" baseline="0" dirty="0" smtClean="0">
                <a:cs typeface="+mn-cs"/>
              </a:rPr>
              <a:t> Corporation for DHS</a:t>
            </a:r>
            <a:endParaRPr lang="en-US" altLang="en-US" sz="700" b="0" dirty="0">
              <a:cs typeface="+mn-cs"/>
            </a:endParaRPr>
          </a:p>
        </p:txBody>
      </p:sp>
      <p:pic>
        <p:nvPicPr>
          <p:cNvPr id="24" name="Picture 23" descr="SEDI_PPT.emf"/>
          <p:cNvPicPr>
            <a:picLocks noChangeAspect="1"/>
          </p:cNvPicPr>
          <p:nvPr userDrawn="1"/>
        </p:nvPicPr>
        <p:blipFill>
          <a:blip r:embed="rId3" cstate="print"/>
          <a:srcRect/>
          <a:stretch>
            <a:fillRect/>
          </a:stretch>
        </p:blipFill>
        <p:spPr bwMode="auto">
          <a:xfrm>
            <a:off x="7615668" y="3420341"/>
            <a:ext cx="1181100" cy="501650"/>
          </a:xfrm>
          <a:prstGeom prst="rect">
            <a:avLst/>
          </a:prstGeom>
          <a:noFill/>
          <a:ln w="9525">
            <a:noFill/>
            <a:miter lim="800000"/>
            <a:headEnd/>
            <a:tailEnd/>
          </a:ln>
        </p:spPr>
      </p:pic>
    </p:spTree>
    <p:extLst>
      <p:ext uri="{BB962C8B-B14F-4D97-AF65-F5344CB8AC3E}">
        <p14:creationId xmlns:p14="http://schemas.microsoft.com/office/powerpoint/2010/main" val="99563416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498596"/>
            <a:ext cx="4038600" cy="4525963"/>
          </a:xfrm>
        </p:spPr>
        <p:txBody>
          <a:bodyPr>
            <a:normAutofit/>
          </a:bodyPr>
          <a:lstStyle>
            <a:lvl1pPr>
              <a:defRPr sz="2000">
                <a:latin typeface="+mn-lt"/>
              </a:defRPr>
            </a:lvl1pPr>
            <a:lvl2pPr>
              <a:defRPr sz="2000">
                <a:latin typeface="+mn-lt"/>
              </a:defRPr>
            </a:lvl2pPr>
            <a:lvl3pPr>
              <a:defRPr sz="1800">
                <a:latin typeface="+mn-lt"/>
              </a:defRPr>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4" name="Content Placeholder 3"/>
          <p:cNvSpPr>
            <a:spLocks noGrp="1"/>
          </p:cNvSpPr>
          <p:nvPr>
            <p:ph sz="half" idx="2"/>
          </p:nvPr>
        </p:nvSpPr>
        <p:spPr>
          <a:xfrm>
            <a:off x="4800600" y="1498596"/>
            <a:ext cx="4038600" cy="4525963"/>
          </a:xfrm>
        </p:spPr>
        <p:txBody>
          <a:bodyPr>
            <a:normAutofit/>
          </a:bodyPr>
          <a:lstStyle>
            <a:lvl1pPr>
              <a:defRPr sz="2000">
                <a:latin typeface="+mn-lt"/>
              </a:defRPr>
            </a:lvl1pPr>
            <a:lvl2pPr>
              <a:defRPr sz="2000">
                <a:latin typeface="+mn-lt"/>
              </a:defRPr>
            </a:lvl2pPr>
            <a:lvl3pPr>
              <a:defRPr sz="1800">
                <a:latin typeface="+mn-lt"/>
              </a:defRPr>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8" name="Slide Number Placeholder 5"/>
          <p:cNvSpPr>
            <a:spLocks noGrp="1"/>
          </p:cNvSpPr>
          <p:nvPr>
            <p:ph type="sldNum" sz="quarter" idx="4"/>
          </p:nvPr>
        </p:nvSpPr>
        <p:spPr>
          <a:xfrm>
            <a:off x="8343434" y="6227457"/>
            <a:ext cx="495766" cy="180918"/>
          </a:xfrm>
          <a:prstGeom prst="rect">
            <a:avLst/>
          </a:prstGeom>
        </p:spPr>
        <p:txBody>
          <a:bodyPr vert="horz" lIns="91440" tIns="45720" rIns="91440" bIns="45720" rtlCol="0" anchor="b"/>
          <a:lstStyle>
            <a:lvl1pPr algn="r">
              <a:defRPr sz="1000">
                <a:solidFill>
                  <a:schemeClr val="tx1">
                    <a:tint val="75000"/>
                  </a:schemeClr>
                </a:solidFill>
                <a:latin typeface="Helvetica LT Std" pitchFamily="34" charset="0"/>
              </a:defRPr>
            </a:lvl1pPr>
          </a:lstStyle>
          <a:p>
            <a:r>
              <a:rPr lang="en-US" dirty="0" smtClean="0">
                <a:solidFill>
                  <a:srgbClr val="C1CD23"/>
                </a:solidFill>
              </a:rPr>
              <a:t>|</a:t>
            </a:r>
            <a:r>
              <a:rPr lang="en-US" dirty="0" smtClean="0"/>
              <a:t> </a:t>
            </a:r>
            <a:fld id="{295008BC-DA31-4D19-837B-EFA4386B05F5}" type="slidenum">
              <a:rPr lang="en-US" smtClean="0">
                <a:solidFill>
                  <a:schemeClr val="tx1">
                    <a:lumMod val="50000"/>
                    <a:lumOff val="50000"/>
                  </a:schemeClr>
                </a:solidFill>
              </a:rPr>
              <a:pPr/>
              <a:t>‹#›</a:t>
            </a:fld>
            <a:r>
              <a:rPr lang="en-US" dirty="0" smtClean="0"/>
              <a:t> </a:t>
            </a:r>
            <a:r>
              <a:rPr lang="en-US" dirty="0" smtClean="0">
                <a:solidFill>
                  <a:srgbClr val="C1CD23"/>
                </a:solidFill>
              </a:rPr>
              <a:t>|</a:t>
            </a:r>
            <a:endParaRPr lang="en-US" dirty="0">
              <a:solidFill>
                <a:srgbClr val="C1CD23"/>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485365"/>
            <a:ext cx="4040188" cy="487362"/>
          </a:xfrm>
        </p:spPr>
        <p:txBody>
          <a:bodyPr anchor="b">
            <a:noAutofit/>
          </a:bodyPr>
          <a:lstStyle>
            <a:lvl1pPr marL="0" indent="0">
              <a:buNone/>
              <a:defRPr sz="1600" b="1">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048927"/>
            <a:ext cx="4040188" cy="3951288"/>
          </a:xfrm>
        </p:spPr>
        <p:txBody>
          <a:bodyPr>
            <a:normAutofit/>
          </a:bodyPr>
          <a:lstStyle>
            <a:lvl1pPr>
              <a:defRPr sz="1600">
                <a:latin typeface="+mn-lt"/>
              </a:defRPr>
            </a:lvl1pPr>
            <a:lvl2pPr>
              <a:defRPr sz="1600">
                <a:latin typeface="+mn-lt"/>
              </a:defRPr>
            </a:lvl2pPr>
            <a:lvl3pPr>
              <a:defRPr sz="1600">
                <a:latin typeface="+mn-lt"/>
              </a:defRPr>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4"/>
          </p:nvPr>
        </p:nvSpPr>
        <p:spPr>
          <a:xfrm>
            <a:off x="4797425" y="2048927"/>
            <a:ext cx="4041775" cy="3951288"/>
          </a:xfrm>
        </p:spPr>
        <p:txBody>
          <a:bodyPr>
            <a:normAutofit/>
          </a:bodyPr>
          <a:lstStyle>
            <a:lvl1pPr>
              <a:defRPr sz="1600">
                <a:latin typeface="+mn-lt"/>
              </a:defRPr>
            </a:lvl1pPr>
            <a:lvl2pPr>
              <a:defRPr sz="1600">
                <a:latin typeface="+mn-lt"/>
              </a:defRPr>
            </a:lvl2pPr>
            <a:lvl3pPr>
              <a:defRPr sz="1600">
                <a:latin typeface="+mn-lt"/>
              </a:defRPr>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p:txBody>
      </p:sp>
      <p:sp>
        <p:nvSpPr>
          <p:cNvPr id="10" name="Text Placeholder 2"/>
          <p:cNvSpPr>
            <a:spLocks noGrp="1"/>
          </p:cNvSpPr>
          <p:nvPr>
            <p:ph type="body" idx="13"/>
          </p:nvPr>
        </p:nvSpPr>
        <p:spPr>
          <a:xfrm>
            <a:off x="4800600" y="1485365"/>
            <a:ext cx="4040188" cy="487362"/>
          </a:xfrm>
        </p:spPr>
        <p:txBody>
          <a:bodyPr anchor="b">
            <a:noAutofit/>
          </a:bodyPr>
          <a:lstStyle>
            <a:lvl1pPr marL="0" indent="0">
              <a:buNone/>
              <a:defRPr sz="1600" b="1">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1" name="Slide Number Placeholder 5"/>
          <p:cNvSpPr>
            <a:spLocks noGrp="1"/>
          </p:cNvSpPr>
          <p:nvPr>
            <p:ph type="sldNum" sz="quarter" idx="14"/>
          </p:nvPr>
        </p:nvSpPr>
        <p:spPr>
          <a:xfrm>
            <a:off x="8343434" y="6227457"/>
            <a:ext cx="495766" cy="180918"/>
          </a:xfrm>
          <a:prstGeom prst="rect">
            <a:avLst/>
          </a:prstGeom>
        </p:spPr>
        <p:txBody>
          <a:bodyPr vert="horz" lIns="91440" tIns="45720" rIns="91440" bIns="45720" rtlCol="0" anchor="b"/>
          <a:lstStyle>
            <a:lvl1pPr algn="r">
              <a:defRPr sz="1000">
                <a:solidFill>
                  <a:schemeClr val="tx1">
                    <a:tint val="75000"/>
                  </a:schemeClr>
                </a:solidFill>
                <a:latin typeface="Helvetica LT Std" pitchFamily="34" charset="0"/>
              </a:defRPr>
            </a:lvl1pPr>
          </a:lstStyle>
          <a:p>
            <a:r>
              <a:rPr lang="en-US" dirty="0" smtClean="0">
                <a:solidFill>
                  <a:srgbClr val="C1CD23"/>
                </a:solidFill>
              </a:rPr>
              <a:t>|</a:t>
            </a:r>
            <a:r>
              <a:rPr lang="en-US" dirty="0" smtClean="0"/>
              <a:t> </a:t>
            </a:r>
            <a:fld id="{295008BC-DA31-4D19-837B-EFA4386B05F5}" type="slidenum">
              <a:rPr lang="en-US" smtClean="0">
                <a:solidFill>
                  <a:schemeClr val="tx1">
                    <a:lumMod val="50000"/>
                    <a:lumOff val="50000"/>
                  </a:schemeClr>
                </a:solidFill>
              </a:rPr>
              <a:pPr/>
              <a:t>‹#›</a:t>
            </a:fld>
            <a:r>
              <a:rPr lang="en-US" dirty="0" smtClean="0"/>
              <a:t> </a:t>
            </a:r>
            <a:r>
              <a:rPr lang="en-US" dirty="0" smtClean="0">
                <a:solidFill>
                  <a:srgbClr val="C1CD23"/>
                </a:solidFill>
              </a:rPr>
              <a:t>|</a:t>
            </a:r>
            <a:endParaRPr lang="en-US" dirty="0">
              <a:solidFill>
                <a:srgbClr val="C1CD23"/>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8229600" cy="944562"/>
          </a:xfrm>
        </p:spPr>
        <p:txBody>
          <a:bodyPr/>
          <a:lstStyle/>
          <a:p>
            <a:r>
              <a:rPr lang="en-US" smtClean="0"/>
              <a:t>Click to edit Master title style</a:t>
            </a:r>
            <a:endParaRPr lang="en-US"/>
          </a:p>
        </p:txBody>
      </p:sp>
      <p:sp>
        <p:nvSpPr>
          <p:cNvPr id="7" name="Slide Number Placeholder 5"/>
          <p:cNvSpPr>
            <a:spLocks noGrp="1"/>
          </p:cNvSpPr>
          <p:nvPr>
            <p:ph type="sldNum" sz="quarter" idx="4"/>
          </p:nvPr>
        </p:nvSpPr>
        <p:spPr>
          <a:xfrm>
            <a:off x="8343434" y="6227457"/>
            <a:ext cx="495766" cy="180918"/>
          </a:xfrm>
          <a:prstGeom prst="rect">
            <a:avLst/>
          </a:prstGeom>
        </p:spPr>
        <p:txBody>
          <a:bodyPr vert="horz" lIns="91440" tIns="45720" rIns="91440" bIns="45720" rtlCol="0" anchor="b"/>
          <a:lstStyle>
            <a:lvl1pPr algn="r">
              <a:defRPr sz="1000">
                <a:solidFill>
                  <a:schemeClr val="tx1">
                    <a:tint val="75000"/>
                  </a:schemeClr>
                </a:solidFill>
                <a:latin typeface="Helvetica LT Std" pitchFamily="34" charset="0"/>
              </a:defRPr>
            </a:lvl1pPr>
          </a:lstStyle>
          <a:p>
            <a:r>
              <a:rPr lang="en-US" dirty="0" smtClean="0">
                <a:solidFill>
                  <a:srgbClr val="C1CD23"/>
                </a:solidFill>
              </a:rPr>
              <a:t>|</a:t>
            </a:r>
            <a:r>
              <a:rPr lang="en-US" dirty="0" smtClean="0"/>
              <a:t> </a:t>
            </a:r>
            <a:fld id="{295008BC-DA31-4D19-837B-EFA4386B05F5}" type="slidenum">
              <a:rPr lang="en-US" smtClean="0">
                <a:solidFill>
                  <a:schemeClr val="tx1">
                    <a:lumMod val="50000"/>
                    <a:lumOff val="50000"/>
                  </a:schemeClr>
                </a:solidFill>
              </a:rPr>
              <a:pPr/>
              <a:t>‹#›</a:t>
            </a:fld>
            <a:r>
              <a:rPr lang="en-US" dirty="0" smtClean="0"/>
              <a:t> </a:t>
            </a:r>
            <a:r>
              <a:rPr lang="en-US" dirty="0" smtClean="0">
                <a:solidFill>
                  <a:srgbClr val="C1CD23"/>
                </a:solidFill>
              </a:rPr>
              <a:t>|</a:t>
            </a:r>
            <a:endParaRPr lang="en-US" dirty="0">
              <a:solidFill>
                <a:srgbClr val="C1CD23"/>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343434" y="6227457"/>
            <a:ext cx="495766" cy="180918"/>
          </a:xfrm>
          <a:prstGeom prst="rect">
            <a:avLst/>
          </a:prstGeom>
        </p:spPr>
        <p:txBody>
          <a:bodyPr vert="horz" lIns="91440" tIns="45720" rIns="91440" bIns="45720" rtlCol="0" anchor="b"/>
          <a:lstStyle>
            <a:lvl1pPr algn="r">
              <a:defRPr sz="1000">
                <a:solidFill>
                  <a:schemeClr val="tx1">
                    <a:tint val="75000"/>
                  </a:schemeClr>
                </a:solidFill>
                <a:latin typeface="Helvetica LT Std" pitchFamily="34" charset="0"/>
              </a:defRPr>
            </a:lvl1pPr>
          </a:lstStyle>
          <a:p>
            <a:r>
              <a:rPr lang="en-US" dirty="0" smtClean="0">
                <a:solidFill>
                  <a:srgbClr val="C1CD23"/>
                </a:solidFill>
              </a:rPr>
              <a:t>|</a:t>
            </a:r>
            <a:r>
              <a:rPr lang="en-US" dirty="0" smtClean="0"/>
              <a:t> </a:t>
            </a:r>
            <a:fld id="{295008BC-DA31-4D19-837B-EFA4386B05F5}" type="slidenum">
              <a:rPr lang="en-US" smtClean="0">
                <a:solidFill>
                  <a:schemeClr val="tx1">
                    <a:lumMod val="50000"/>
                    <a:lumOff val="50000"/>
                  </a:schemeClr>
                </a:solidFill>
              </a:rPr>
              <a:pPr/>
              <a:t>‹#›</a:t>
            </a:fld>
            <a:r>
              <a:rPr lang="en-US" dirty="0" smtClean="0"/>
              <a:t> </a:t>
            </a:r>
            <a:r>
              <a:rPr lang="en-US" dirty="0" smtClean="0">
                <a:solidFill>
                  <a:srgbClr val="C1CD23"/>
                </a:solidFill>
              </a:rPr>
              <a:t>|</a:t>
            </a:r>
            <a:endParaRPr lang="en-US" dirty="0">
              <a:solidFill>
                <a:srgbClr val="C1CD23"/>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normAutofit/>
          </a:bodyPr>
          <a:lstStyle>
            <a:lvl1pPr algn="l">
              <a:defRPr sz="18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Rectangle 12"/>
          <p:cNvSpPr/>
          <p:nvPr userDrawn="1"/>
        </p:nvSpPr>
        <p:spPr bwMode="auto">
          <a:xfrm>
            <a:off x="0" y="0"/>
            <a:ext cx="407324" cy="1288473"/>
          </a:xfrm>
          <a:prstGeom prst="rect">
            <a:avLst/>
          </a:prstGeom>
          <a:solidFill>
            <a:srgbClr val="C1CD23"/>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1"/>
              </a:solidFill>
              <a:effectLst/>
              <a:latin typeface="Arial" charset="0"/>
            </a:endParaRPr>
          </a:p>
        </p:txBody>
      </p:sp>
      <p:sp>
        <p:nvSpPr>
          <p:cNvPr id="14" name="Rectangle 13"/>
          <p:cNvSpPr/>
          <p:nvPr userDrawn="1"/>
        </p:nvSpPr>
        <p:spPr bwMode="auto">
          <a:xfrm>
            <a:off x="0" y="1446415"/>
            <a:ext cx="407324" cy="5411585"/>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2"/>
              </a:solidFill>
              <a:effectLst/>
              <a:latin typeface="Arial" charset="0"/>
            </a:endParaRPr>
          </a:p>
        </p:txBody>
      </p:sp>
      <p:sp>
        <p:nvSpPr>
          <p:cNvPr id="10" name="Slide Number Placeholder 5"/>
          <p:cNvSpPr>
            <a:spLocks noGrp="1"/>
          </p:cNvSpPr>
          <p:nvPr>
            <p:ph type="sldNum" sz="quarter" idx="4"/>
          </p:nvPr>
        </p:nvSpPr>
        <p:spPr>
          <a:xfrm>
            <a:off x="8343434" y="6227457"/>
            <a:ext cx="495766" cy="180918"/>
          </a:xfrm>
          <a:prstGeom prst="rect">
            <a:avLst/>
          </a:prstGeom>
        </p:spPr>
        <p:txBody>
          <a:bodyPr vert="horz" lIns="91440" tIns="45720" rIns="91440" bIns="45720" rtlCol="0" anchor="b"/>
          <a:lstStyle>
            <a:lvl1pPr algn="r">
              <a:defRPr sz="1000">
                <a:solidFill>
                  <a:schemeClr val="tx1">
                    <a:tint val="75000"/>
                  </a:schemeClr>
                </a:solidFill>
                <a:latin typeface="Helvetica LT Std" pitchFamily="34" charset="0"/>
              </a:defRPr>
            </a:lvl1pPr>
          </a:lstStyle>
          <a:p>
            <a:r>
              <a:rPr lang="en-US" dirty="0" smtClean="0">
                <a:solidFill>
                  <a:srgbClr val="C1CD23"/>
                </a:solidFill>
              </a:rPr>
              <a:t>|</a:t>
            </a:r>
            <a:r>
              <a:rPr lang="en-US" dirty="0" smtClean="0"/>
              <a:t> </a:t>
            </a:r>
            <a:fld id="{295008BC-DA31-4D19-837B-EFA4386B05F5}" type="slidenum">
              <a:rPr lang="en-US" smtClean="0">
                <a:solidFill>
                  <a:schemeClr val="tx1">
                    <a:lumMod val="50000"/>
                    <a:lumOff val="50000"/>
                  </a:schemeClr>
                </a:solidFill>
              </a:rPr>
              <a:pPr/>
              <a:t>‹#›</a:t>
            </a:fld>
            <a:r>
              <a:rPr lang="en-US" dirty="0" smtClean="0"/>
              <a:t> </a:t>
            </a:r>
            <a:r>
              <a:rPr lang="en-US" dirty="0" smtClean="0">
                <a:solidFill>
                  <a:srgbClr val="C1CD23"/>
                </a:solidFill>
              </a:rPr>
              <a:t>|</a:t>
            </a:r>
            <a:endParaRPr lang="en-US" dirty="0">
              <a:solidFill>
                <a:srgbClr val="C1CD23"/>
              </a:solidFill>
            </a:endParaRPr>
          </a:p>
        </p:txBody>
      </p:sp>
      <p:pic>
        <p:nvPicPr>
          <p:cNvPr id="15" name="Picture 14" descr="DHS_2x3.emf"/>
          <p:cNvPicPr>
            <a:picLocks noChangeAspect="1"/>
          </p:cNvPicPr>
          <p:nvPr userDrawn="1"/>
        </p:nvPicPr>
        <p:blipFill>
          <a:blip r:embed="rId2" cstate="print"/>
          <a:srcRect/>
          <a:stretch>
            <a:fillRect/>
          </a:stretch>
        </p:blipFill>
        <p:spPr bwMode="auto">
          <a:xfrm>
            <a:off x="535564" y="6274954"/>
            <a:ext cx="1528763" cy="474663"/>
          </a:xfrm>
          <a:prstGeom prst="rect">
            <a:avLst/>
          </a:prstGeom>
          <a:noFill/>
          <a:ln w="9525">
            <a:noFill/>
            <a:miter lim="800000"/>
            <a:headEnd/>
            <a:tailEnd/>
          </a:ln>
        </p:spPr>
      </p:pic>
      <p:sp>
        <p:nvSpPr>
          <p:cNvPr id="16" name="Text Box 34"/>
          <p:cNvSpPr txBox="1">
            <a:spLocks noChangeArrowheads="1"/>
          </p:cNvSpPr>
          <p:nvPr userDrawn="1"/>
        </p:nvSpPr>
        <p:spPr bwMode="auto">
          <a:xfrm>
            <a:off x="5348546" y="6440782"/>
            <a:ext cx="3525723" cy="307777"/>
          </a:xfrm>
          <a:prstGeom prst="rect">
            <a:avLst/>
          </a:prstGeom>
          <a:noFill/>
          <a:ln w="9525">
            <a:noFill/>
            <a:miter lim="800000"/>
            <a:headEnd/>
            <a:tailEnd/>
          </a:ln>
          <a:effectLst/>
        </p:spPr>
        <p:txBody>
          <a:bodyPr wrap="square" lIns="45720" rIns="45720">
            <a:spAutoFit/>
          </a:bodyPr>
          <a:lstStyle/>
          <a:p>
            <a:pPr algn="r" eaLnBrk="0" hangingPunct="0">
              <a:defRPr/>
            </a:pPr>
            <a:r>
              <a:rPr lang="en-US" altLang="en-US" sz="700" b="0" dirty="0">
                <a:cs typeface="+mn-cs"/>
              </a:rPr>
              <a:t>HS SEDI is a trademark of the U.S. Department of Homeland </a:t>
            </a:r>
            <a:r>
              <a:rPr lang="en-US" altLang="en-US" sz="700" b="0" dirty="0" smtClean="0">
                <a:cs typeface="+mn-cs"/>
              </a:rPr>
              <a:t>Security (DHS)</a:t>
            </a:r>
          </a:p>
          <a:p>
            <a:pPr algn="r" eaLnBrk="0" hangingPunct="0">
              <a:defRPr/>
            </a:pPr>
            <a:r>
              <a:rPr lang="en-US" altLang="en-US" sz="700" b="0" dirty="0" smtClean="0">
                <a:cs typeface="+mn-cs"/>
              </a:rPr>
              <a:t>The HS SEDI FFRDC is managed and operated by The MITRE</a:t>
            </a:r>
            <a:r>
              <a:rPr lang="en-US" altLang="en-US" sz="700" b="0" baseline="0" dirty="0" smtClean="0">
                <a:cs typeface="+mn-cs"/>
              </a:rPr>
              <a:t> Corporation for DHS</a:t>
            </a:r>
            <a:endParaRPr lang="en-US" altLang="en-US" sz="700" b="0" dirty="0">
              <a:cs typeface="+mn-cs"/>
            </a:endParaRPr>
          </a:p>
        </p:txBody>
      </p:sp>
      <p:pic>
        <p:nvPicPr>
          <p:cNvPr id="18" name="Picture 17" descr="SEDI_PPT.emf"/>
          <p:cNvPicPr>
            <a:picLocks noChangeAspect="1"/>
          </p:cNvPicPr>
          <p:nvPr userDrawn="1"/>
        </p:nvPicPr>
        <p:blipFill>
          <a:blip r:embed="rId3" cstate="print"/>
          <a:srcRect/>
          <a:stretch>
            <a:fillRect/>
          </a:stretch>
        </p:blipFill>
        <p:spPr bwMode="auto">
          <a:xfrm>
            <a:off x="7688405" y="286664"/>
            <a:ext cx="1181100" cy="501650"/>
          </a:xfrm>
          <a:prstGeom prst="rect">
            <a:avLst/>
          </a:prstGeom>
          <a:noFill/>
          <a:ln w="9525">
            <a:noFill/>
            <a:miter lim="800000"/>
            <a:headEnd/>
            <a:tailEnd/>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7078805" cy="868362"/>
          </a:xfrm>
          <a:prstGeom prst="rect">
            <a:avLst/>
          </a:prstGeom>
        </p:spPr>
        <p:txBody>
          <a:bodyPr vert="horz" lIns="91440" tIns="45720" rIns="91440" bIns="45720" rtlCol="0" anchor="ctr" anchorCtr="0">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447800"/>
            <a:ext cx="8229600" cy="46783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p:txBody>
      </p:sp>
      <p:cxnSp>
        <p:nvCxnSpPr>
          <p:cNvPr id="9" name="Straight Connector 8"/>
          <p:cNvCxnSpPr/>
          <p:nvPr/>
        </p:nvCxnSpPr>
        <p:spPr bwMode="auto">
          <a:xfrm>
            <a:off x="618308" y="1295400"/>
            <a:ext cx="8220892" cy="0"/>
          </a:xfrm>
          <a:prstGeom prst="line">
            <a:avLst/>
          </a:prstGeom>
          <a:solidFill>
            <a:srgbClr val="FFCC99"/>
          </a:solidFill>
          <a:ln w="12700" cap="flat" cmpd="sng" algn="ctr">
            <a:solidFill>
              <a:srgbClr val="C1CD23"/>
            </a:solidFill>
            <a:prstDash val="solid"/>
            <a:round/>
            <a:headEnd type="none" w="med" len="med"/>
            <a:tailEnd type="none" w="med" len="med"/>
          </a:ln>
          <a:effectLst/>
        </p:spPr>
      </p:cxnSp>
      <p:sp>
        <p:nvSpPr>
          <p:cNvPr id="10" name="Rectangle 9"/>
          <p:cNvSpPr/>
          <p:nvPr/>
        </p:nvSpPr>
        <p:spPr bwMode="auto">
          <a:xfrm>
            <a:off x="0" y="1"/>
            <a:ext cx="407324" cy="1219200"/>
          </a:xfrm>
          <a:prstGeom prst="rect">
            <a:avLst/>
          </a:prstGeom>
          <a:solidFill>
            <a:srgbClr val="C1CD23"/>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1"/>
              </a:solidFill>
              <a:effectLst/>
              <a:latin typeface="Arial" charset="0"/>
            </a:endParaRPr>
          </a:p>
        </p:txBody>
      </p:sp>
      <p:sp>
        <p:nvSpPr>
          <p:cNvPr id="11" name="Rectangle 10"/>
          <p:cNvSpPr/>
          <p:nvPr/>
        </p:nvSpPr>
        <p:spPr bwMode="auto">
          <a:xfrm>
            <a:off x="0" y="1371601"/>
            <a:ext cx="407324" cy="5486400"/>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2"/>
              </a:solidFill>
              <a:effectLst/>
              <a:latin typeface="Arial" charset="0"/>
            </a:endParaRPr>
          </a:p>
        </p:txBody>
      </p:sp>
      <p:sp>
        <p:nvSpPr>
          <p:cNvPr id="12" name="Slide Number Placeholder 5"/>
          <p:cNvSpPr>
            <a:spLocks noGrp="1"/>
          </p:cNvSpPr>
          <p:nvPr>
            <p:ph type="sldNum" sz="quarter" idx="4"/>
          </p:nvPr>
        </p:nvSpPr>
        <p:spPr>
          <a:xfrm>
            <a:off x="8343434" y="6227457"/>
            <a:ext cx="495766" cy="180918"/>
          </a:xfrm>
          <a:prstGeom prst="rect">
            <a:avLst/>
          </a:prstGeom>
        </p:spPr>
        <p:txBody>
          <a:bodyPr vert="horz" lIns="91440" tIns="45720" rIns="91440" bIns="45720" rtlCol="0" anchor="b"/>
          <a:lstStyle>
            <a:lvl1pPr algn="r">
              <a:defRPr sz="1000">
                <a:solidFill>
                  <a:schemeClr val="tx1">
                    <a:tint val="75000"/>
                  </a:schemeClr>
                </a:solidFill>
                <a:latin typeface="Helvetica LT Std" pitchFamily="34" charset="0"/>
              </a:defRPr>
            </a:lvl1pPr>
          </a:lstStyle>
          <a:p>
            <a:r>
              <a:rPr lang="en-US" dirty="0" smtClean="0">
                <a:solidFill>
                  <a:srgbClr val="C1CD23"/>
                </a:solidFill>
              </a:rPr>
              <a:t>|</a:t>
            </a:r>
            <a:r>
              <a:rPr lang="en-US" dirty="0" smtClean="0"/>
              <a:t> </a:t>
            </a:r>
            <a:fld id="{295008BC-DA31-4D19-837B-EFA4386B05F5}" type="slidenum">
              <a:rPr lang="en-US" smtClean="0">
                <a:solidFill>
                  <a:schemeClr val="tx1">
                    <a:lumMod val="50000"/>
                    <a:lumOff val="50000"/>
                  </a:schemeClr>
                </a:solidFill>
              </a:rPr>
              <a:pPr/>
              <a:t>‹#›</a:t>
            </a:fld>
            <a:r>
              <a:rPr lang="en-US" dirty="0" smtClean="0"/>
              <a:t> </a:t>
            </a:r>
            <a:r>
              <a:rPr lang="en-US" dirty="0" smtClean="0">
                <a:solidFill>
                  <a:srgbClr val="C1CD23"/>
                </a:solidFill>
              </a:rPr>
              <a:t>|</a:t>
            </a:r>
            <a:endParaRPr lang="en-US" dirty="0">
              <a:solidFill>
                <a:srgbClr val="C1CD23"/>
              </a:solidFill>
            </a:endParaRPr>
          </a:p>
        </p:txBody>
      </p:sp>
      <p:pic>
        <p:nvPicPr>
          <p:cNvPr id="13" name="Picture 14" descr="DHS_2x3.emf"/>
          <p:cNvPicPr>
            <a:picLocks noChangeAspect="1"/>
          </p:cNvPicPr>
          <p:nvPr/>
        </p:nvPicPr>
        <p:blipFill>
          <a:blip r:embed="rId11" cstate="print"/>
          <a:srcRect/>
          <a:stretch>
            <a:fillRect/>
          </a:stretch>
        </p:blipFill>
        <p:spPr bwMode="auto">
          <a:xfrm>
            <a:off x="535564" y="6274954"/>
            <a:ext cx="1528763" cy="474663"/>
          </a:xfrm>
          <a:prstGeom prst="rect">
            <a:avLst/>
          </a:prstGeom>
          <a:noFill/>
          <a:ln w="9525">
            <a:noFill/>
            <a:miter lim="800000"/>
            <a:headEnd/>
            <a:tailEnd/>
          </a:ln>
        </p:spPr>
      </p:pic>
      <p:sp>
        <p:nvSpPr>
          <p:cNvPr id="15" name="Text Box 34"/>
          <p:cNvSpPr txBox="1">
            <a:spLocks noChangeArrowheads="1"/>
          </p:cNvSpPr>
          <p:nvPr/>
        </p:nvSpPr>
        <p:spPr bwMode="auto">
          <a:xfrm>
            <a:off x="5348546" y="6440782"/>
            <a:ext cx="3525723" cy="307777"/>
          </a:xfrm>
          <a:prstGeom prst="rect">
            <a:avLst/>
          </a:prstGeom>
          <a:noFill/>
          <a:ln w="9525">
            <a:noFill/>
            <a:miter lim="800000"/>
            <a:headEnd/>
            <a:tailEnd/>
          </a:ln>
          <a:effectLst/>
        </p:spPr>
        <p:txBody>
          <a:bodyPr wrap="square" lIns="45720" rIns="45720">
            <a:spAutoFit/>
          </a:bodyPr>
          <a:lstStyle/>
          <a:p>
            <a:pPr algn="r" eaLnBrk="0" hangingPunct="0">
              <a:defRPr/>
            </a:pPr>
            <a:r>
              <a:rPr lang="en-US" altLang="en-US" sz="700" b="0" dirty="0">
                <a:cs typeface="+mn-cs"/>
              </a:rPr>
              <a:t>HS SEDI is a trademark of the U.S. Department of Homeland </a:t>
            </a:r>
            <a:r>
              <a:rPr lang="en-US" altLang="en-US" sz="700" b="0" dirty="0" smtClean="0">
                <a:cs typeface="+mn-cs"/>
              </a:rPr>
              <a:t>Security (DHS)</a:t>
            </a:r>
          </a:p>
          <a:p>
            <a:pPr algn="r" eaLnBrk="0" hangingPunct="0">
              <a:defRPr/>
            </a:pPr>
            <a:r>
              <a:rPr lang="en-US" altLang="en-US" sz="700" b="0" dirty="0" smtClean="0">
                <a:cs typeface="+mn-cs"/>
              </a:rPr>
              <a:t>The HS SEDI FFRDC is managed and operated by The MITRE</a:t>
            </a:r>
            <a:r>
              <a:rPr lang="en-US" altLang="en-US" sz="700" b="0" baseline="0" dirty="0" smtClean="0">
                <a:cs typeface="+mn-cs"/>
              </a:rPr>
              <a:t> Corporation for DHS</a:t>
            </a:r>
            <a:endParaRPr lang="en-US" altLang="en-US" sz="700" b="0" dirty="0">
              <a:cs typeface="+mn-cs"/>
            </a:endParaRPr>
          </a:p>
        </p:txBody>
      </p:sp>
      <p:pic>
        <p:nvPicPr>
          <p:cNvPr id="16" name="Picture 15" descr="SEDI_PPT.emf"/>
          <p:cNvPicPr>
            <a:picLocks noChangeAspect="1"/>
          </p:cNvPicPr>
          <p:nvPr/>
        </p:nvPicPr>
        <p:blipFill>
          <a:blip r:embed="rId12" cstate="print"/>
          <a:srcRect/>
          <a:stretch>
            <a:fillRect/>
          </a:stretch>
        </p:blipFill>
        <p:spPr bwMode="auto">
          <a:xfrm>
            <a:off x="7688405" y="286664"/>
            <a:ext cx="1181100" cy="5016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9" r:id="rId3"/>
    <p:sldLayoutId id="2147483658" r:id="rId4"/>
    <p:sldLayoutId id="2147483652" r:id="rId5"/>
    <p:sldLayoutId id="2147483653" r:id="rId6"/>
    <p:sldLayoutId id="2147483654" r:id="rId7"/>
    <p:sldLayoutId id="2147483655" r:id="rId8"/>
    <p:sldLayoutId id="2147483657" r:id="rId9"/>
  </p:sldLayoutIdLst>
  <p:timing>
    <p:tnLst>
      <p:par>
        <p:cTn id="1" dur="indefinite" restart="never" nodeType="tmRoot"/>
      </p:par>
    </p:tnLst>
  </p:timing>
  <p:hf hdr="0" dt="0"/>
  <p:txStyles>
    <p:titleStyle>
      <a:lvl1pPr algn="l" defTabSz="914400" rtl="0" eaLnBrk="1" latinLnBrk="0" hangingPunct="1">
        <a:lnSpc>
          <a:spcPts val="3200"/>
        </a:lnSpc>
        <a:spcBef>
          <a:spcPct val="0"/>
        </a:spcBef>
        <a:buNone/>
        <a:defRPr lang="en-US" sz="2800" b="1" kern="1200">
          <a:solidFill>
            <a:schemeClr val="tx2"/>
          </a:solidFill>
          <a:latin typeface="Helvetica LT Std" pitchFamily="34" charset="0"/>
          <a:ea typeface="Verdana" pitchFamily="34" charset="0"/>
          <a:cs typeface="Verdana" pitchFamily="34" charset="0"/>
        </a:defRPr>
      </a:lvl1pPr>
    </p:titleStyle>
    <p:bodyStyle>
      <a:lvl1pPr marL="231775" indent="-231775" algn="l" defTabSz="914400" rtl="0" eaLnBrk="1" latinLnBrk="0" hangingPunct="1">
        <a:spcBef>
          <a:spcPts val="0"/>
        </a:spcBef>
        <a:spcAft>
          <a:spcPts val="600"/>
        </a:spcAft>
        <a:buClr>
          <a:schemeClr val="tx2"/>
        </a:buClr>
        <a:buSzPct val="120000"/>
        <a:buFont typeface="Wingdings" pitchFamily="2" charset="2"/>
        <a:buChar char="§"/>
        <a:defRPr sz="2000" b="1" kern="1200">
          <a:solidFill>
            <a:schemeClr val="tx1"/>
          </a:solidFill>
          <a:latin typeface="Helvetica LT Std" pitchFamily="34" charset="0"/>
          <a:ea typeface="+mn-ea"/>
          <a:cs typeface="Calibri" pitchFamily="34" charset="0"/>
        </a:defRPr>
      </a:lvl1pPr>
      <a:lvl2pPr marL="515938" indent="-228600" algn="l" defTabSz="914400" rtl="0" eaLnBrk="1" latinLnBrk="0" hangingPunct="1">
        <a:spcBef>
          <a:spcPts val="0"/>
        </a:spcBef>
        <a:spcAft>
          <a:spcPts val="600"/>
        </a:spcAft>
        <a:buClr>
          <a:schemeClr val="tx2"/>
        </a:buClr>
        <a:buFont typeface="Arial" pitchFamily="34" charset="0"/>
        <a:buChar char="–"/>
        <a:defRPr sz="2000" kern="1200">
          <a:solidFill>
            <a:schemeClr val="tx1"/>
          </a:solidFill>
          <a:latin typeface="Helvetica LT Std" pitchFamily="34" charset="0"/>
          <a:ea typeface="+mn-ea"/>
          <a:cs typeface="Calibri" pitchFamily="34" charset="0"/>
        </a:defRPr>
      </a:lvl2pPr>
      <a:lvl3pPr marL="747713" indent="-231775" algn="l" defTabSz="914400" rtl="0" eaLnBrk="1" latinLnBrk="0" hangingPunct="1">
        <a:spcBef>
          <a:spcPts val="0"/>
        </a:spcBef>
        <a:spcAft>
          <a:spcPts val="600"/>
        </a:spcAft>
        <a:buClr>
          <a:schemeClr val="tx2"/>
        </a:buClr>
        <a:buSzPct val="110000"/>
        <a:buFont typeface="Wingdings" pitchFamily="2" charset="2"/>
        <a:buChar char="§"/>
        <a:defRPr sz="1800" kern="1200">
          <a:solidFill>
            <a:schemeClr val="tx1"/>
          </a:solidFill>
          <a:latin typeface="Helvetica LT Std" pitchFamily="34" charset="0"/>
          <a:ea typeface="+mn-ea"/>
          <a:cs typeface="Calibri"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hyperlink" Target="https://github.com/OVALProject/Sandbox/tree/master/resources/x-android-schema" TargetMode="Externa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github.com/mpeck12/Sandbox/tree/master/resources/x-android-schema/content"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images.apple.com/ipad/business/docs/iOS_6_MDM_Sep12.pdf" TargetMode="External"/><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hyperlink" Target="http://images.apple.com/ipad/business/docs/iOS_6_MDM_Sep12.pdf" TargetMode="External"/><Relationship Id="rId5" Type="http://schemas.openxmlformats.org/officeDocument/2006/relationships/image" Target="../media/image27.png"/><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6.wmf"/><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hyperlink" Target="http://www.flickr.com/photos/davepatten/7531532686/lightbox/"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6.w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783116" y="2568938"/>
            <a:ext cx="4602163" cy="2115604"/>
          </a:xfrm>
        </p:spPr>
        <p:txBody>
          <a:bodyPr>
            <a:normAutofit/>
          </a:bodyPr>
          <a:lstStyle/>
          <a:p>
            <a:pPr>
              <a:buClr>
                <a:srgbClr val="80A644"/>
              </a:buClr>
              <a:buSzPct val="85000"/>
              <a:defRPr/>
            </a:pPr>
            <a:r>
              <a:rPr lang="en-US" spc="140" dirty="0" smtClean="0"/>
              <a:t>Michael Peck</a:t>
            </a:r>
          </a:p>
        </p:txBody>
      </p:sp>
      <p:sp>
        <p:nvSpPr>
          <p:cNvPr id="4" name="Title 3"/>
          <p:cNvSpPr>
            <a:spLocks noGrp="1"/>
          </p:cNvSpPr>
          <p:nvPr>
            <p:ph type="ctrTitle" sz="quarter"/>
          </p:nvPr>
        </p:nvSpPr>
        <p:spPr/>
        <p:txBody>
          <a:bodyPr>
            <a:normAutofit/>
          </a:bodyPr>
          <a:lstStyle/>
          <a:p>
            <a:r>
              <a:rPr lang="en-US" sz="4000" dirty="0" smtClean="0"/>
              <a:t>OVAL and Mobile Platforms</a:t>
            </a:r>
            <a:endParaRPr lang="en-US" sz="4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OVAL Android Schema</a:t>
            </a:r>
            <a:endParaRPr lang="en-US" dirty="0"/>
          </a:p>
        </p:txBody>
      </p:sp>
      <p:sp>
        <p:nvSpPr>
          <p:cNvPr id="3" name="Content Placeholder 2"/>
          <p:cNvSpPr>
            <a:spLocks noGrp="1"/>
          </p:cNvSpPr>
          <p:nvPr>
            <p:ph idx="1"/>
          </p:nvPr>
        </p:nvSpPr>
        <p:spPr/>
        <p:txBody>
          <a:bodyPr/>
          <a:lstStyle/>
          <a:p>
            <a:r>
              <a:rPr lang="en-US" dirty="0" smtClean="0"/>
              <a:t>Based on initial contribution from </a:t>
            </a:r>
            <a:r>
              <a:rPr lang="en-US" dirty="0" err="1" smtClean="0"/>
              <a:t>SecPod</a:t>
            </a:r>
            <a:r>
              <a:rPr lang="en-US" dirty="0" smtClean="0"/>
              <a:t> with numerous additions over the past year</a:t>
            </a:r>
          </a:p>
          <a:p>
            <a:r>
              <a:rPr lang="en-US" dirty="0" smtClean="0"/>
              <a:t>Current sections of schema</a:t>
            </a:r>
          </a:p>
          <a:p>
            <a:pPr marL="287338" lvl="1" indent="0">
              <a:buNone/>
            </a:pPr>
            <a:endParaRPr lang="en-US" dirty="0"/>
          </a:p>
        </p:txBody>
      </p:sp>
      <p:sp>
        <p:nvSpPr>
          <p:cNvPr id="4" name="Slide Number Placeholder 3"/>
          <p:cNvSpPr>
            <a:spLocks noGrp="1"/>
          </p:cNvSpPr>
          <p:nvPr>
            <p:ph type="sldNum" sz="quarter" idx="4"/>
          </p:nvPr>
        </p:nvSpPr>
        <p:spPr/>
        <p:txBody>
          <a:bodyPr/>
          <a:lstStyle/>
          <a:p>
            <a:r>
              <a:rPr lang="en-US" smtClean="0">
                <a:solidFill>
                  <a:srgbClr val="C1CD23"/>
                </a:solidFill>
              </a:rPr>
              <a:t>|</a:t>
            </a:r>
            <a:r>
              <a:rPr lang="en-US" smtClean="0"/>
              <a:t> </a:t>
            </a:r>
            <a:fld id="{295008BC-DA31-4D19-837B-EFA4386B05F5}" type="slidenum">
              <a:rPr lang="en-US" smtClean="0">
                <a:solidFill>
                  <a:schemeClr val="tx1">
                    <a:lumMod val="50000"/>
                    <a:lumOff val="50000"/>
                  </a:schemeClr>
                </a:solidFill>
              </a:rPr>
              <a:pPr/>
              <a:t>9</a:t>
            </a:fld>
            <a:r>
              <a:rPr lang="en-US" smtClean="0"/>
              <a:t> </a:t>
            </a:r>
            <a:r>
              <a:rPr lang="en-US" smtClean="0">
                <a:solidFill>
                  <a:srgbClr val="C1CD23"/>
                </a:solidFill>
              </a:rPr>
              <a:t>|</a:t>
            </a:r>
            <a:endParaRPr lang="en-US" dirty="0">
              <a:solidFill>
                <a:srgbClr val="C1CD23"/>
              </a:solidFill>
            </a:endParaRPr>
          </a:p>
        </p:txBody>
      </p:sp>
      <p:sp>
        <p:nvSpPr>
          <p:cNvPr id="5" name="TextBox 4"/>
          <p:cNvSpPr txBox="1"/>
          <p:nvPr/>
        </p:nvSpPr>
        <p:spPr>
          <a:xfrm>
            <a:off x="990600" y="2558479"/>
            <a:ext cx="4147457" cy="2277547"/>
          </a:xfrm>
          <a:prstGeom prst="rect">
            <a:avLst/>
          </a:prstGeom>
          <a:noFill/>
        </p:spPr>
        <p:txBody>
          <a:bodyPr wrap="square" rtlCol="0">
            <a:spAutoFit/>
          </a:bodyPr>
          <a:lstStyle/>
          <a:p>
            <a:pPr lvl="1"/>
            <a:r>
              <a:rPr lang="en-US" dirty="0" smtClean="0"/>
              <a:t>App </a:t>
            </a:r>
            <a:r>
              <a:rPr lang="en-US" dirty="0"/>
              <a:t>Manager		</a:t>
            </a:r>
          </a:p>
          <a:p>
            <a:pPr lvl="1"/>
            <a:r>
              <a:rPr lang="en-US" dirty="0"/>
              <a:t>Bluetooth</a:t>
            </a:r>
          </a:p>
          <a:p>
            <a:pPr lvl="1"/>
            <a:r>
              <a:rPr lang="en-US" dirty="0" smtClean="0"/>
              <a:t>Camera</a:t>
            </a:r>
          </a:p>
          <a:p>
            <a:pPr lvl="1"/>
            <a:r>
              <a:rPr lang="en-US" dirty="0" smtClean="0"/>
              <a:t>Certificates</a:t>
            </a:r>
            <a:endParaRPr lang="en-US" dirty="0"/>
          </a:p>
          <a:p>
            <a:pPr lvl="1"/>
            <a:r>
              <a:rPr lang="en-US" dirty="0"/>
              <a:t>Device access</a:t>
            </a:r>
          </a:p>
          <a:p>
            <a:pPr lvl="1"/>
            <a:r>
              <a:rPr lang="en-US" dirty="0"/>
              <a:t>Device settings</a:t>
            </a:r>
          </a:p>
          <a:p>
            <a:pPr lvl="1"/>
            <a:r>
              <a:rPr lang="en-US" dirty="0" smtClean="0"/>
              <a:t>Encryption</a:t>
            </a:r>
          </a:p>
          <a:p>
            <a:pPr>
              <a:spcAft>
                <a:spcPts val="600"/>
              </a:spcAft>
            </a:pPr>
            <a:endParaRPr lang="en-US" sz="1600" dirty="0">
              <a:ea typeface="Verdana" pitchFamily="34" charset="0"/>
              <a:cs typeface="Verdana" pitchFamily="34" charset="0"/>
            </a:endParaRPr>
          </a:p>
        </p:txBody>
      </p:sp>
      <p:sp>
        <p:nvSpPr>
          <p:cNvPr id="7" name="TextBox 6"/>
          <p:cNvSpPr txBox="1"/>
          <p:nvPr/>
        </p:nvSpPr>
        <p:spPr>
          <a:xfrm>
            <a:off x="4085490" y="2558479"/>
            <a:ext cx="4147457" cy="2000548"/>
          </a:xfrm>
          <a:prstGeom prst="rect">
            <a:avLst/>
          </a:prstGeom>
          <a:noFill/>
        </p:spPr>
        <p:txBody>
          <a:bodyPr wrap="square" rtlCol="0">
            <a:spAutoFit/>
          </a:bodyPr>
          <a:lstStyle/>
          <a:p>
            <a:pPr lvl="1"/>
            <a:r>
              <a:rPr lang="en-US" dirty="0" smtClean="0"/>
              <a:t>External storage</a:t>
            </a:r>
            <a:endParaRPr lang="en-US" dirty="0"/>
          </a:p>
          <a:p>
            <a:pPr lvl="1"/>
            <a:r>
              <a:rPr lang="en-US" dirty="0"/>
              <a:t>Location </a:t>
            </a:r>
            <a:r>
              <a:rPr lang="en-US" dirty="0" smtClean="0"/>
              <a:t>service</a:t>
            </a:r>
            <a:endParaRPr lang="en-US" dirty="0"/>
          </a:p>
          <a:p>
            <a:pPr lvl="1"/>
            <a:r>
              <a:rPr lang="en-US" dirty="0"/>
              <a:t>Network		</a:t>
            </a:r>
          </a:p>
          <a:p>
            <a:pPr lvl="1"/>
            <a:r>
              <a:rPr lang="en-US" dirty="0"/>
              <a:t>Password</a:t>
            </a:r>
          </a:p>
          <a:p>
            <a:pPr lvl="1"/>
            <a:r>
              <a:rPr lang="en-US" dirty="0"/>
              <a:t>System d</a:t>
            </a:r>
            <a:r>
              <a:rPr lang="en-US" dirty="0" smtClean="0"/>
              <a:t>etails</a:t>
            </a:r>
            <a:endParaRPr lang="en-US" dirty="0"/>
          </a:p>
          <a:p>
            <a:pPr lvl="1"/>
            <a:r>
              <a:rPr lang="en-US" dirty="0"/>
              <a:t>Wi-Fi</a:t>
            </a:r>
          </a:p>
          <a:p>
            <a:pPr>
              <a:spcAft>
                <a:spcPts val="600"/>
              </a:spcAft>
            </a:pPr>
            <a:endParaRPr lang="en-US" sz="1600" dirty="0">
              <a:ea typeface="Verdana" pitchFamily="34" charset="0"/>
              <a:cs typeface="Verdana" pitchFamily="34" charset="0"/>
            </a:endParaRPr>
          </a:p>
        </p:txBody>
      </p:sp>
    </p:spTree>
    <p:extLst>
      <p:ext uri="{BB962C8B-B14F-4D97-AF65-F5344CB8AC3E}">
        <p14:creationId xmlns:p14="http://schemas.microsoft.com/office/powerpoint/2010/main" val="14397273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Proof of Concept</a:t>
            </a:r>
            <a:endParaRPr lang="en-US" dirty="0"/>
          </a:p>
        </p:txBody>
      </p:sp>
      <p:sp>
        <p:nvSpPr>
          <p:cNvPr id="4" name="Slide Number Placeholder 3"/>
          <p:cNvSpPr>
            <a:spLocks noGrp="1"/>
          </p:cNvSpPr>
          <p:nvPr>
            <p:ph type="sldNum" sz="quarter" idx="4"/>
          </p:nvPr>
        </p:nvSpPr>
        <p:spPr/>
        <p:txBody>
          <a:bodyPr/>
          <a:lstStyle/>
          <a:p>
            <a:r>
              <a:rPr lang="en-US" smtClean="0">
                <a:solidFill>
                  <a:srgbClr val="C1CD23"/>
                </a:solidFill>
              </a:rPr>
              <a:t>|</a:t>
            </a:r>
            <a:r>
              <a:rPr lang="en-US" smtClean="0"/>
              <a:t> </a:t>
            </a:r>
            <a:fld id="{295008BC-DA31-4D19-837B-EFA4386B05F5}" type="slidenum">
              <a:rPr lang="en-US" smtClean="0">
                <a:solidFill>
                  <a:schemeClr val="tx1">
                    <a:lumMod val="50000"/>
                    <a:lumOff val="50000"/>
                  </a:schemeClr>
                </a:solidFill>
              </a:rPr>
              <a:pPr/>
              <a:t>10</a:t>
            </a:fld>
            <a:r>
              <a:rPr lang="en-US" smtClean="0"/>
              <a:t> </a:t>
            </a:r>
            <a:r>
              <a:rPr lang="en-US" smtClean="0">
                <a:solidFill>
                  <a:srgbClr val="C1CD23"/>
                </a:solidFill>
              </a:rPr>
              <a:t>|</a:t>
            </a:r>
            <a:endParaRPr lang="en-US" dirty="0">
              <a:solidFill>
                <a:srgbClr val="C1CD23"/>
              </a:solidFill>
            </a:endParaRPr>
          </a:p>
        </p:txBody>
      </p:sp>
      <p:pic>
        <p:nvPicPr>
          <p:cNvPr id="5" name="Picture 15" descr="File:Nexus 4.pn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591100" y="1513091"/>
            <a:ext cx="773121" cy="150052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C:\Users\mpeck\AppData\Local\Microsoft\Windows\Temporary Internet Files\Content.IE5\EAS6F44S\MC90031099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3893" y="1513090"/>
            <a:ext cx="999646" cy="97179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32435" y="2484887"/>
            <a:ext cx="1602561" cy="907941"/>
          </a:xfrm>
          <a:prstGeom prst="rect">
            <a:avLst/>
          </a:prstGeom>
          <a:noFill/>
        </p:spPr>
        <p:txBody>
          <a:bodyPr wrap="square" rtlCol="0">
            <a:spAutoFit/>
          </a:bodyPr>
          <a:lstStyle/>
          <a:p>
            <a:pPr algn="ctr">
              <a:spcAft>
                <a:spcPts val="600"/>
              </a:spcAft>
            </a:pPr>
            <a:r>
              <a:rPr lang="en-US" sz="1600" dirty="0" smtClean="0">
                <a:ea typeface="Verdana" pitchFamily="34" charset="0"/>
                <a:cs typeface="Verdana" pitchFamily="34" charset="0"/>
              </a:rPr>
              <a:t>OVAL Definitions</a:t>
            </a:r>
          </a:p>
          <a:p>
            <a:pPr algn="ctr">
              <a:spcAft>
                <a:spcPts val="600"/>
              </a:spcAft>
            </a:pPr>
            <a:r>
              <a:rPr lang="en-US" sz="1600" dirty="0" smtClean="0">
                <a:ea typeface="Verdana" pitchFamily="34" charset="0"/>
                <a:cs typeface="Verdana" pitchFamily="34" charset="0"/>
              </a:rPr>
              <a:t>XML</a:t>
            </a:r>
            <a:endParaRPr lang="en-US" sz="1600" dirty="0">
              <a:ea typeface="Verdana" pitchFamily="34" charset="0"/>
              <a:cs typeface="Verdana" pitchFamily="34" charset="0"/>
            </a:endParaRPr>
          </a:p>
        </p:txBody>
      </p:sp>
      <p:cxnSp>
        <p:nvCxnSpPr>
          <p:cNvPr id="8" name="Straight Arrow Connector 7"/>
          <p:cNvCxnSpPr>
            <a:stCxn id="6" idx="3"/>
          </p:cNvCxnSpPr>
          <p:nvPr/>
        </p:nvCxnSpPr>
        <p:spPr>
          <a:xfrm flipV="1">
            <a:off x="1933539" y="1998988"/>
            <a:ext cx="573370" cy="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V="1">
            <a:off x="3393592" y="2005054"/>
            <a:ext cx="573370" cy="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0" name="Picture 9" descr="C:\Users\mpeck\AppData\Local\Microsoft\Windows\Temporary Internet Files\Content.IE5\EAS6F44S\MC90031099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33031" y="1513089"/>
            <a:ext cx="999646" cy="971797"/>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3739026" y="2484888"/>
            <a:ext cx="1602561" cy="830997"/>
          </a:xfrm>
          <a:prstGeom prst="rect">
            <a:avLst/>
          </a:prstGeom>
          <a:noFill/>
        </p:spPr>
        <p:txBody>
          <a:bodyPr wrap="square" rtlCol="0">
            <a:spAutoFit/>
          </a:bodyPr>
          <a:lstStyle/>
          <a:p>
            <a:pPr algn="ctr">
              <a:spcAft>
                <a:spcPts val="600"/>
              </a:spcAft>
            </a:pPr>
            <a:r>
              <a:rPr lang="en-US" sz="1600" dirty="0" smtClean="0">
                <a:ea typeface="Verdana" pitchFamily="34" charset="0"/>
                <a:cs typeface="Verdana" pitchFamily="34" charset="0"/>
              </a:rPr>
              <a:t>OVAL System Characteristics XML</a:t>
            </a:r>
            <a:endParaRPr lang="en-US" sz="1600" dirty="0">
              <a:ea typeface="Verdana" pitchFamily="34" charset="0"/>
              <a:cs typeface="Verdana" pitchFamily="34" charset="0"/>
            </a:endParaRPr>
          </a:p>
        </p:txBody>
      </p:sp>
      <p:cxnSp>
        <p:nvCxnSpPr>
          <p:cNvPr id="12" name="Straight Arrow Connector 11"/>
          <p:cNvCxnSpPr/>
          <p:nvPr/>
        </p:nvCxnSpPr>
        <p:spPr>
          <a:xfrm flipV="1">
            <a:off x="5031908" y="2005054"/>
            <a:ext cx="573370" cy="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2050" name="Picture 2" descr="C:\Users\mpeck\AppData\Local\Microsoft\Windows\Temporary Internet Files\Content.IE5\10O5YR4V\MC900434845[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05278" y="1377320"/>
            <a:ext cx="1255469" cy="1255469"/>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5511494" y="2543909"/>
            <a:ext cx="1255469" cy="584775"/>
          </a:xfrm>
          <a:prstGeom prst="rect">
            <a:avLst/>
          </a:prstGeom>
          <a:noFill/>
        </p:spPr>
        <p:txBody>
          <a:bodyPr wrap="square" rtlCol="0">
            <a:spAutoFit/>
          </a:bodyPr>
          <a:lstStyle/>
          <a:p>
            <a:pPr algn="ctr">
              <a:spcAft>
                <a:spcPts val="600"/>
              </a:spcAft>
            </a:pPr>
            <a:r>
              <a:rPr lang="en-US" sz="1600" dirty="0" smtClean="0">
                <a:ea typeface="Verdana" pitchFamily="34" charset="0"/>
                <a:cs typeface="Verdana" pitchFamily="34" charset="0"/>
              </a:rPr>
              <a:t>OVAL Interpreter</a:t>
            </a:r>
            <a:endParaRPr lang="en-US" sz="1600" dirty="0">
              <a:ea typeface="Verdana" pitchFamily="34" charset="0"/>
              <a:cs typeface="Verdana" pitchFamily="34" charset="0"/>
            </a:endParaRPr>
          </a:p>
        </p:txBody>
      </p:sp>
      <p:cxnSp>
        <p:nvCxnSpPr>
          <p:cNvPr id="15" name="Straight Arrow Connector 14"/>
          <p:cNvCxnSpPr/>
          <p:nvPr/>
        </p:nvCxnSpPr>
        <p:spPr>
          <a:xfrm flipV="1">
            <a:off x="6863601" y="2005055"/>
            <a:ext cx="573370" cy="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6" name="Picture 15" descr="C:\Users\mpeck\AppData\Local\Microsoft\Windows\Temporary Internet Files\Content.IE5\EAS6F44S\MC90031099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03040" y="1513090"/>
            <a:ext cx="999646" cy="971797"/>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7209035" y="2484889"/>
            <a:ext cx="1602561" cy="338554"/>
          </a:xfrm>
          <a:prstGeom prst="rect">
            <a:avLst/>
          </a:prstGeom>
          <a:noFill/>
        </p:spPr>
        <p:txBody>
          <a:bodyPr wrap="square" rtlCol="0">
            <a:spAutoFit/>
          </a:bodyPr>
          <a:lstStyle/>
          <a:p>
            <a:pPr algn="ctr">
              <a:spcAft>
                <a:spcPts val="600"/>
              </a:spcAft>
            </a:pPr>
            <a:r>
              <a:rPr lang="en-US" sz="1600" dirty="0" smtClean="0">
                <a:ea typeface="Verdana" pitchFamily="34" charset="0"/>
                <a:cs typeface="Verdana" pitchFamily="34" charset="0"/>
              </a:rPr>
              <a:t>OVAL Results</a:t>
            </a:r>
            <a:endParaRPr lang="en-US" sz="1600" dirty="0">
              <a:ea typeface="Verdana" pitchFamily="34" charset="0"/>
              <a:cs typeface="Verdana" pitchFamily="34" charset="0"/>
            </a:endParaRPr>
          </a:p>
        </p:txBody>
      </p:sp>
      <p:cxnSp>
        <p:nvCxnSpPr>
          <p:cNvPr id="21" name="Straight Arrow Connector 20"/>
          <p:cNvCxnSpPr/>
          <p:nvPr/>
        </p:nvCxnSpPr>
        <p:spPr>
          <a:xfrm flipV="1">
            <a:off x="2965938" y="3315885"/>
            <a:ext cx="23446" cy="139426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031631" y="4806462"/>
            <a:ext cx="7655169" cy="1615827"/>
          </a:xfrm>
          <a:prstGeom prst="rect">
            <a:avLst/>
          </a:prstGeom>
          <a:noFill/>
        </p:spPr>
        <p:txBody>
          <a:bodyPr wrap="square" rtlCol="0">
            <a:spAutoFit/>
          </a:bodyPr>
          <a:lstStyle/>
          <a:p>
            <a:pPr>
              <a:spcAft>
                <a:spcPts val="600"/>
              </a:spcAft>
            </a:pPr>
            <a:r>
              <a:rPr lang="en-US" sz="1600" b="1" dirty="0" smtClean="0">
                <a:ea typeface="Verdana" pitchFamily="34" charset="0"/>
                <a:cs typeface="Verdana" pitchFamily="34" charset="0"/>
              </a:rPr>
              <a:t>Proof of Concept Android application source code available on </a:t>
            </a:r>
            <a:r>
              <a:rPr lang="en-US" sz="1600" b="1" dirty="0" err="1" smtClean="0">
                <a:ea typeface="Verdana" pitchFamily="34" charset="0"/>
                <a:cs typeface="Verdana" pitchFamily="34" charset="0"/>
              </a:rPr>
              <a:t>GitHub</a:t>
            </a:r>
            <a:r>
              <a:rPr lang="en-US" sz="1600" b="1" dirty="0">
                <a:ea typeface="Verdana" pitchFamily="34" charset="0"/>
                <a:cs typeface="Verdana" pitchFamily="34" charset="0"/>
              </a:rPr>
              <a:t>:</a:t>
            </a:r>
            <a:endParaRPr lang="en-US" sz="1600" b="1" dirty="0" smtClean="0">
              <a:ea typeface="Verdana" pitchFamily="34" charset="0"/>
              <a:cs typeface="Verdana" pitchFamily="34" charset="0"/>
            </a:endParaRPr>
          </a:p>
          <a:p>
            <a:pPr marL="0" lvl="1">
              <a:spcAft>
                <a:spcPts val="600"/>
              </a:spcAft>
            </a:pPr>
            <a:r>
              <a:rPr lang="en-US" dirty="0">
                <a:hlinkClick r:id="rId5"/>
              </a:rPr>
              <a:t>https://github.com/OVALProject/Sandbox/tree/master/resources/x-android-schema</a:t>
            </a:r>
            <a:endParaRPr lang="en-US" dirty="0"/>
          </a:p>
          <a:p>
            <a:pPr>
              <a:spcAft>
                <a:spcPts val="600"/>
              </a:spcAft>
            </a:pPr>
            <a:endParaRPr lang="en-US" sz="1600" dirty="0" smtClean="0">
              <a:ea typeface="Verdana" pitchFamily="34" charset="0"/>
              <a:cs typeface="Verdana" pitchFamily="34" charset="0"/>
            </a:endParaRPr>
          </a:p>
          <a:p>
            <a:pPr>
              <a:spcAft>
                <a:spcPts val="600"/>
              </a:spcAft>
            </a:pPr>
            <a:endParaRPr lang="en-US" sz="1600" dirty="0">
              <a:ea typeface="Verdana" pitchFamily="34" charset="0"/>
              <a:cs typeface="Verdana" pitchFamily="34" charset="0"/>
            </a:endParaRPr>
          </a:p>
        </p:txBody>
      </p:sp>
    </p:spTree>
    <p:extLst>
      <p:ext uri="{BB962C8B-B14F-4D97-AF65-F5344CB8AC3E}">
        <p14:creationId xmlns:p14="http://schemas.microsoft.com/office/powerpoint/2010/main" val="19537683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Manager</a:t>
            </a:r>
            <a:endParaRPr lang="en-US" dirty="0"/>
          </a:p>
        </p:txBody>
      </p:sp>
      <p:sp>
        <p:nvSpPr>
          <p:cNvPr id="3" name="Content Placeholder 2"/>
          <p:cNvSpPr>
            <a:spLocks noGrp="1"/>
          </p:cNvSpPr>
          <p:nvPr>
            <p:ph idx="1"/>
          </p:nvPr>
        </p:nvSpPr>
        <p:spPr/>
        <p:txBody>
          <a:bodyPr>
            <a:normAutofit/>
          </a:bodyPr>
          <a:lstStyle/>
          <a:p>
            <a:r>
              <a:rPr lang="en-US" dirty="0"/>
              <a:t>Application name and version</a:t>
            </a:r>
          </a:p>
          <a:p>
            <a:r>
              <a:rPr lang="en-US" dirty="0"/>
              <a:t>PKI certificate used to </a:t>
            </a:r>
            <a:r>
              <a:rPr lang="en-US" dirty="0" smtClean="0"/>
              <a:t>verify app signature</a:t>
            </a:r>
            <a:endParaRPr lang="en-US" dirty="0"/>
          </a:p>
          <a:p>
            <a:r>
              <a:rPr lang="en-US" dirty="0" smtClean="0"/>
              <a:t>Permissions held by each app</a:t>
            </a:r>
            <a:endParaRPr lang="en-US" dirty="0"/>
          </a:p>
          <a:p>
            <a:pPr lvl="1"/>
            <a:endParaRPr lang="en-US" dirty="0"/>
          </a:p>
          <a:p>
            <a:endParaRPr lang="en-US" dirty="0" smtClean="0"/>
          </a:p>
          <a:p>
            <a:endParaRPr lang="en-US" dirty="0"/>
          </a:p>
          <a:p>
            <a:endParaRPr lang="en-US" dirty="0" smtClean="0"/>
          </a:p>
          <a:p>
            <a:endParaRPr lang="en-US" dirty="0"/>
          </a:p>
          <a:p>
            <a:r>
              <a:rPr lang="en-US" dirty="0" smtClean="0"/>
              <a:t>Example Potential OVAL Definitions:</a:t>
            </a:r>
          </a:p>
          <a:p>
            <a:pPr lvl="1"/>
            <a:r>
              <a:rPr lang="en-US" dirty="0" smtClean="0"/>
              <a:t>Detect any installed applications not signed by an authorized key</a:t>
            </a:r>
          </a:p>
          <a:p>
            <a:pPr lvl="1"/>
            <a:r>
              <a:rPr lang="en-US" dirty="0" smtClean="0"/>
              <a:t>Detect any known malicious installed applications</a:t>
            </a:r>
          </a:p>
          <a:p>
            <a:pPr lvl="1"/>
            <a:r>
              <a:rPr lang="en-US" dirty="0" smtClean="0"/>
              <a:t>Detect any installed applications with risky permissions</a:t>
            </a:r>
            <a:endParaRPr lang="en-US" dirty="0"/>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51121" y="936171"/>
            <a:ext cx="2057400" cy="365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74616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Device Settings</a:t>
            </a:r>
            <a:endParaRPr lang="en-US" dirty="0"/>
          </a:p>
        </p:txBody>
      </p:sp>
      <p:sp>
        <p:nvSpPr>
          <p:cNvPr id="3" name="Content Placeholder 2"/>
          <p:cNvSpPr>
            <a:spLocks noGrp="1"/>
          </p:cNvSpPr>
          <p:nvPr>
            <p:ph idx="1"/>
          </p:nvPr>
        </p:nvSpPr>
        <p:spPr/>
        <p:txBody>
          <a:bodyPr>
            <a:normAutofit/>
          </a:bodyPr>
          <a:lstStyle/>
          <a:p>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a:p>
          <a:p>
            <a:r>
              <a:rPr lang="en-US" dirty="0" smtClean="0"/>
              <a:t>Example Potential OVAL Definitions:</a:t>
            </a:r>
          </a:p>
          <a:p>
            <a:pPr lvl="1"/>
            <a:r>
              <a:rPr lang="en-US" dirty="0" smtClean="0"/>
              <a:t>Ensure USB Debugging is disabled</a:t>
            </a:r>
          </a:p>
          <a:p>
            <a:pPr lvl="1"/>
            <a:r>
              <a:rPr lang="en-US" dirty="0" smtClean="0"/>
              <a:t>Ensure MDM Agent is properly installed with Device Admin access</a:t>
            </a:r>
          </a:p>
          <a:p>
            <a:pPr lvl="1"/>
            <a:r>
              <a:rPr lang="en-US" dirty="0" smtClean="0"/>
              <a:t>Ensure no unauthorized applications have Device Admin access</a:t>
            </a:r>
            <a:endParaRPr lang="en-US" dirty="0"/>
          </a:p>
          <a:p>
            <a:endParaRPr lang="en-US" dirty="0" smtClean="0"/>
          </a:p>
          <a:p>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7943" y="1643332"/>
            <a:ext cx="2813277" cy="1983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6105" y="1642384"/>
            <a:ext cx="3308620" cy="1645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615979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Password Policies</a:t>
            </a:r>
            <a:endParaRPr lang="en-US" dirty="0"/>
          </a:p>
        </p:txBody>
      </p:sp>
      <p:sp>
        <p:nvSpPr>
          <p:cNvPr id="3" name="Content Placeholder 2"/>
          <p:cNvSpPr>
            <a:spLocks noGrp="1"/>
          </p:cNvSpPr>
          <p:nvPr>
            <p:ph idx="1"/>
          </p:nvPr>
        </p:nvSpPr>
        <p:spPr/>
        <p:txBody>
          <a:bodyPr/>
          <a:lstStyle/>
          <a:p>
            <a:r>
              <a:rPr lang="en-US" dirty="0" smtClean="0"/>
              <a:t>Maximum number of allowed screen unlock attempts before device wipe</a:t>
            </a:r>
          </a:p>
          <a:p>
            <a:r>
              <a:rPr lang="en-US" dirty="0" smtClean="0"/>
              <a:t>Password history policy</a:t>
            </a:r>
          </a:p>
          <a:p>
            <a:r>
              <a:rPr lang="en-US" dirty="0" smtClean="0"/>
              <a:t>Password minimum length</a:t>
            </a:r>
          </a:p>
          <a:p>
            <a:r>
              <a:rPr lang="en-US" dirty="0" smtClean="0"/>
              <a:t>Password minimum number of letters</a:t>
            </a:r>
          </a:p>
          <a:p>
            <a:r>
              <a:rPr lang="en-US" dirty="0" smtClean="0"/>
              <a:t>Password minimum number of numbers</a:t>
            </a:r>
          </a:p>
          <a:p>
            <a:r>
              <a:rPr lang="en-US" dirty="0" smtClean="0"/>
              <a:t>Password expiration policy</a:t>
            </a:r>
          </a:p>
          <a:p>
            <a:r>
              <a:rPr lang="en-US" dirty="0" smtClean="0"/>
              <a:t>Number of unsuccessful password attempts since last successful unlock</a:t>
            </a:r>
          </a:p>
          <a:p>
            <a:r>
              <a:rPr lang="en-US" dirty="0" smtClean="0"/>
              <a:t>Current password complies with policy true/false</a:t>
            </a:r>
          </a:p>
          <a:p>
            <a:endParaRPr lang="en-US" dirty="0"/>
          </a:p>
          <a:p>
            <a:endParaRPr lang="en-US" dirty="0" smtClean="0"/>
          </a:p>
          <a:p>
            <a:endParaRPr lang="en-US" dirty="0" smtClean="0"/>
          </a:p>
          <a:p>
            <a:endParaRPr lang="en-US"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32714" y="1894114"/>
            <a:ext cx="2538413" cy="1276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17147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Details</a:t>
            </a:r>
            <a:endParaRPr lang="en-US" dirty="0"/>
          </a:p>
        </p:txBody>
      </p:sp>
      <p:sp>
        <p:nvSpPr>
          <p:cNvPr id="3" name="Content Placeholder 2"/>
          <p:cNvSpPr>
            <a:spLocks noGrp="1"/>
          </p:cNvSpPr>
          <p:nvPr>
            <p:ph idx="1"/>
          </p:nvPr>
        </p:nvSpPr>
        <p:spPr/>
        <p:txBody>
          <a:bodyPr/>
          <a:lstStyle/>
          <a:p>
            <a:r>
              <a:rPr lang="en-US" dirty="0" smtClean="0"/>
              <a:t>OS Version</a:t>
            </a:r>
          </a:p>
          <a:p>
            <a:r>
              <a:rPr lang="en-US" dirty="0" smtClean="0"/>
              <a:t>Manufacturer</a:t>
            </a:r>
          </a:p>
          <a:p>
            <a:r>
              <a:rPr lang="en-US" dirty="0" smtClean="0"/>
              <a:t>Model</a:t>
            </a:r>
          </a:p>
          <a:p>
            <a:r>
              <a:rPr lang="en-US" dirty="0" smtClean="0"/>
              <a:t>CPU</a:t>
            </a:r>
          </a:p>
          <a:p>
            <a:endParaRPr lang="en-US" dirty="0"/>
          </a:p>
          <a:p>
            <a:endParaRPr lang="en-US" dirty="0" smtClean="0"/>
          </a:p>
          <a:p>
            <a:endParaRPr lang="en-US" dirty="0"/>
          </a:p>
          <a:p>
            <a:endParaRPr lang="en-US" dirty="0" smtClean="0"/>
          </a:p>
          <a:p>
            <a:endParaRPr lang="en-US" dirty="0"/>
          </a:p>
          <a:p>
            <a:endParaRPr lang="en-US" dirty="0" smtClean="0"/>
          </a:p>
          <a:p>
            <a:r>
              <a:rPr lang="en-US" dirty="0" smtClean="0"/>
              <a:t>Example Potential OVAL </a:t>
            </a:r>
            <a:r>
              <a:rPr lang="en-US" dirty="0"/>
              <a:t>D</a:t>
            </a:r>
            <a:r>
              <a:rPr lang="en-US" dirty="0" smtClean="0"/>
              <a:t>efinition:</a:t>
            </a:r>
          </a:p>
          <a:p>
            <a:pPr lvl="1"/>
            <a:r>
              <a:rPr lang="en-US" dirty="0" smtClean="0"/>
              <a:t>Check if a known vulnerable OS version is installed</a:t>
            </a:r>
          </a:p>
          <a:p>
            <a:endParaRPr lang="en-US" dirty="0"/>
          </a:p>
          <a:p>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5674" y="250370"/>
            <a:ext cx="2763612" cy="4913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696750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Android OVAL Definitions</a:t>
            </a:r>
            <a:endParaRPr lang="en-US" dirty="0"/>
          </a:p>
        </p:txBody>
      </p:sp>
      <p:sp>
        <p:nvSpPr>
          <p:cNvPr id="3" name="Content Placeholder 2"/>
          <p:cNvSpPr>
            <a:spLocks noGrp="1"/>
          </p:cNvSpPr>
          <p:nvPr>
            <p:ph idx="1"/>
          </p:nvPr>
        </p:nvSpPr>
        <p:spPr/>
        <p:txBody>
          <a:bodyPr>
            <a:normAutofit/>
          </a:bodyPr>
          <a:lstStyle/>
          <a:p>
            <a:r>
              <a:rPr lang="en-US" dirty="0" smtClean="0"/>
              <a:t>Goal: Demonstrate ability to automate DISA Mobile SRGs and Samsung Knox STIG</a:t>
            </a:r>
          </a:p>
        </p:txBody>
      </p:sp>
      <p:sp>
        <p:nvSpPr>
          <p:cNvPr id="4" name="Slide Number Placeholder 3"/>
          <p:cNvSpPr>
            <a:spLocks noGrp="1"/>
          </p:cNvSpPr>
          <p:nvPr>
            <p:ph type="sldNum" sz="quarter" idx="4"/>
          </p:nvPr>
        </p:nvSpPr>
        <p:spPr/>
        <p:txBody>
          <a:bodyPr/>
          <a:lstStyle/>
          <a:p>
            <a:r>
              <a:rPr lang="en-US" smtClean="0">
                <a:solidFill>
                  <a:srgbClr val="C1CD23"/>
                </a:solidFill>
              </a:rPr>
              <a:t>|</a:t>
            </a:r>
            <a:r>
              <a:rPr lang="en-US" smtClean="0"/>
              <a:t> </a:t>
            </a:r>
            <a:fld id="{295008BC-DA31-4D19-837B-EFA4386B05F5}" type="slidenum">
              <a:rPr lang="en-US" smtClean="0">
                <a:solidFill>
                  <a:schemeClr val="tx1">
                    <a:lumMod val="50000"/>
                    <a:lumOff val="50000"/>
                  </a:schemeClr>
                </a:solidFill>
              </a:rPr>
              <a:pPr/>
              <a:t>15</a:t>
            </a:fld>
            <a:r>
              <a:rPr lang="en-US" smtClean="0"/>
              <a:t> </a:t>
            </a:r>
            <a:r>
              <a:rPr lang="en-US" smtClean="0">
                <a:solidFill>
                  <a:srgbClr val="C1CD23"/>
                </a:solidFill>
              </a:rPr>
              <a:t>|</a:t>
            </a:r>
            <a:endParaRPr lang="en-US" dirty="0">
              <a:solidFill>
                <a:srgbClr val="C1CD23"/>
              </a:solidFill>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1261" y="2280137"/>
            <a:ext cx="5577228" cy="26083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768698" y="4977414"/>
            <a:ext cx="7772400" cy="1615827"/>
          </a:xfrm>
          <a:prstGeom prst="rect">
            <a:avLst/>
          </a:prstGeom>
          <a:noFill/>
        </p:spPr>
        <p:txBody>
          <a:bodyPr wrap="square" rtlCol="0">
            <a:spAutoFit/>
          </a:bodyPr>
          <a:lstStyle/>
          <a:p>
            <a:pPr>
              <a:spcAft>
                <a:spcPts val="600"/>
              </a:spcAft>
            </a:pPr>
            <a:endParaRPr lang="en-US" sz="1600" b="1" dirty="0" smtClean="0">
              <a:ea typeface="Verdana" pitchFamily="34" charset="0"/>
              <a:cs typeface="Verdana" pitchFamily="34" charset="0"/>
            </a:endParaRPr>
          </a:p>
          <a:p>
            <a:pPr>
              <a:spcAft>
                <a:spcPts val="600"/>
              </a:spcAft>
            </a:pPr>
            <a:r>
              <a:rPr lang="en-US" sz="1600" b="1" dirty="0" smtClean="0">
                <a:ea typeface="Verdana" pitchFamily="34" charset="0"/>
                <a:cs typeface="Verdana" pitchFamily="34" charset="0"/>
              </a:rPr>
              <a:t>Sample definitions available on </a:t>
            </a:r>
            <a:r>
              <a:rPr lang="en-US" sz="1600" b="1" dirty="0" err="1" smtClean="0">
                <a:ea typeface="Verdana" pitchFamily="34" charset="0"/>
                <a:cs typeface="Verdana" pitchFamily="34" charset="0"/>
              </a:rPr>
              <a:t>GitHub</a:t>
            </a:r>
            <a:endParaRPr lang="en-US" sz="1600" b="1" dirty="0" smtClean="0">
              <a:ea typeface="Verdana" pitchFamily="34" charset="0"/>
              <a:cs typeface="Verdana" pitchFamily="34" charset="0"/>
            </a:endParaRPr>
          </a:p>
          <a:p>
            <a:pPr marL="0" lvl="1">
              <a:spcAft>
                <a:spcPts val="600"/>
              </a:spcAft>
            </a:pPr>
            <a:r>
              <a:rPr lang="en-US" dirty="0">
                <a:hlinkClick r:id="rId4"/>
              </a:rPr>
              <a:t>https://</a:t>
            </a:r>
            <a:r>
              <a:rPr lang="en-US" dirty="0" smtClean="0">
                <a:hlinkClick r:id="rId4"/>
              </a:rPr>
              <a:t>github.com/OVALProject/Sandbox/tree/master/resources/x-android-schema/content</a:t>
            </a:r>
            <a:endParaRPr lang="en-US" dirty="0"/>
          </a:p>
          <a:p>
            <a:pPr>
              <a:spcAft>
                <a:spcPts val="600"/>
              </a:spcAft>
            </a:pPr>
            <a:endParaRPr lang="en-US" sz="1600" b="1" dirty="0">
              <a:ea typeface="Verdana" pitchFamily="34" charset="0"/>
              <a:cs typeface="Verdana" pitchFamily="34" charset="0"/>
            </a:endParaRPr>
          </a:p>
        </p:txBody>
      </p:sp>
    </p:spTree>
    <p:extLst>
      <p:ext uri="{BB962C8B-B14F-4D97-AF65-F5344CB8AC3E}">
        <p14:creationId xmlns:p14="http://schemas.microsoft.com/office/powerpoint/2010/main" val="24176069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OVAL Definition</a:t>
            </a:r>
            <a:endParaRPr lang="en-US" dirty="0"/>
          </a:p>
        </p:txBody>
      </p:sp>
      <p:sp>
        <p:nvSpPr>
          <p:cNvPr id="4" name="Slide Number Placeholder 3"/>
          <p:cNvSpPr>
            <a:spLocks noGrp="1"/>
          </p:cNvSpPr>
          <p:nvPr>
            <p:ph type="sldNum" sz="quarter" idx="4"/>
          </p:nvPr>
        </p:nvSpPr>
        <p:spPr/>
        <p:txBody>
          <a:bodyPr/>
          <a:lstStyle/>
          <a:p>
            <a:r>
              <a:rPr lang="en-US" smtClean="0">
                <a:solidFill>
                  <a:srgbClr val="C1CD23"/>
                </a:solidFill>
              </a:rPr>
              <a:t>|</a:t>
            </a:r>
            <a:r>
              <a:rPr lang="en-US" smtClean="0"/>
              <a:t> </a:t>
            </a:r>
            <a:fld id="{295008BC-DA31-4D19-837B-EFA4386B05F5}" type="slidenum">
              <a:rPr lang="en-US" smtClean="0">
                <a:solidFill>
                  <a:schemeClr val="tx1">
                    <a:lumMod val="50000"/>
                    <a:lumOff val="50000"/>
                  </a:schemeClr>
                </a:solidFill>
              </a:rPr>
              <a:pPr/>
              <a:t>16</a:t>
            </a:fld>
            <a:r>
              <a:rPr lang="en-US" smtClean="0"/>
              <a:t> </a:t>
            </a:r>
            <a:r>
              <a:rPr lang="en-US" smtClean="0">
                <a:solidFill>
                  <a:srgbClr val="C1CD23"/>
                </a:solidFill>
              </a:rPr>
              <a:t>|</a:t>
            </a:r>
            <a:endParaRPr lang="en-US" dirty="0">
              <a:solidFill>
                <a:srgbClr val="C1CD23"/>
              </a:solidFill>
            </a:endParaRP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4239" y="1352925"/>
            <a:ext cx="8375489" cy="4525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59145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Android Open Issues</a:t>
            </a:r>
            <a:endParaRPr lang="en-US" dirty="0"/>
          </a:p>
        </p:txBody>
      </p:sp>
      <p:sp>
        <p:nvSpPr>
          <p:cNvPr id="3" name="Content Placeholder 2"/>
          <p:cNvSpPr>
            <a:spLocks noGrp="1"/>
          </p:cNvSpPr>
          <p:nvPr>
            <p:ph idx="1"/>
          </p:nvPr>
        </p:nvSpPr>
        <p:spPr>
          <a:xfrm>
            <a:off x="609600" y="1447801"/>
            <a:ext cx="8229600" cy="2949538"/>
          </a:xfrm>
        </p:spPr>
        <p:txBody>
          <a:bodyPr>
            <a:normAutofit lnSpcReduction="10000"/>
          </a:bodyPr>
          <a:lstStyle/>
          <a:p>
            <a:r>
              <a:rPr lang="en-US" dirty="0" smtClean="0"/>
              <a:t>What else should be added to the schema?</a:t>
            </a:r>
          </a:p>
          <a:p>
            <a:r>
              <a:rPr lang="en-US" dirty="0" smtClean="0"/>
              <a:t>How do we handle </a:t>
            </a:r>
            <a:r>
              <a:rPr lang="en-US" smtClean="0"/>
              <a:t>Android OS version differences?</a:t>
            </a:r>
            <a:endParaRPr lang="en-US" dirty="0"/>
          </a:p>
          <a:p>
            <a:r>
              <a:rPr lang="en-US" dirty="0" smtClean="0"/>
              <a:t>How should we handle vendor-specific extensions to Android?</a:t>
            </a:r>
          </a:p>
          <a:p>
            <a:pPr lvl="1"/>
            <a:r>
              <a:rPr lang="en-US" dirty="0" smtClean="0"/>
              <a:t>Example: Password max repeated characters policy</a:t>
            </a:r>
          </a:p>
          <a:p>
            <a:pPr lvl="1"/>
            <a:r>
              <a:rPr lang="en-US" dirty="0" smtClean="0"/>
              <a:t>Not available in stock Android but added in by some vendors</a:t>
            </a:r>
          </a:p>
          <a:p>
            <a:pPr lvl="1"/>
            <a:r>
              <a:rPr lang="en-US" dirty="0" smtClean="0"/>
              <a:t>Should there be an extension schema for each vendor?</a:t>
            </a:r>
          </a:p>
          <a:p>
            <a:pPr lvl="1"/>
            <a:r>
              <a:rPr lang="en-US" dirty="0" smtClean="0"/>
              <a:t>Or include the extra policy in the base Android schema to only be populated when possible?</a:t>
            </a:r>
          </a:p>
          <a:p>
            <a:pPr marL="287338" lvl="1" indent="0">
              <a:buNone/>
            </a:pPr>
            <a:endParaRPr lang="en-US" dirty="0"/>
          </a:p>
        </p:txBody>
      </p:sp>
      <p:sp>
        <p:nvSpPr>
          <p:cNvPr id="4" name="Slide Number Placeholder 3"/>
          <p:cNvSpPr>
            <a:spLocks noGrp="1"/>
          </p:cNvSpPr>
          <p:nvPr>
            <p:ph type="sldNum" sz="quarter" idx="4"/>
          </p:nvPr>
        </p:nvSpPr>
        <p:spPr/>
        <p:txBody>
          <a:bodyPr/>
          <a:lstStyle/>
          <a:p>
            <a:r>
              <a:rPr lang="en-US" smtClean="0">
                <a:solidFill>
                  <a:srgbClr val="C1CD23"/>
                </a:solidFill>
              </a:rPr>
              <a:t>|</a:t>
            </a:r>
            <a:r>
              <a:rPr lang="en-US" smtClean="0"/>
              <a:t> </a:t>
            </a:r>
            <a:fld id="{295008BC-DA31-4D19-837B-EFA4386B05F5}" type="slidenum">
              <a:rPr lang="en-US" smtClean="0">
                <a:solidFill>
                  <a:schemeClr val="tx1">
                    <a:lumMod val="50000"/>
                    <a:lumOff val="50000"/>
                  </a:schemeClr>
                </a:solidFill>
              </a:rPr>
              <a:pPr/>
              <a:t>17</a:t>
            </a:fld>
            <a:r>
              <a:rPr lang="en-US" smtClean="0"/>
              <a:t> </a:t>
            </a:r>
            <a:r>
              <a:rPr lang="en-US" smtClean="0">
                <a:solidFill>
                  <a:srgbClr val="C1CD23"/>
                </a:solidFill>
              </a:rPr>
              <a:t>|</a:t>
            </a:r>
            <a:endParaRPr lang="en-US" dirty="0">
              <a:solidFill>
                <a:srgbClr val="C1CD23"/>
              </a:solidFill>
            </a:endParaRPr>
          </a:p>
        </p:txBody>
      </p:sp>
      <p:sp>
        <p:nvSpPr>
          <p:cNvPr id="5" name="TextBox 4"/>
          <p:cNvSpPr txBox="1"/>
          <p:nvPr/>
        </p:nvSpPr>
        <p:spPr>
          <a:xfrm>
            <a:off x="955497" y="4334232"/>
            <a:ext cx="7572054" cy="2031325"/>
          </a:xfrm>
          <a:prstGeom prst="rect">
            <a:avLst/>
          </a:prstGeom>
          <a:noFill/>
        </p:spPr>
        <p:txBody>
          <a:bodyPr wrap="square" rtlCol="0">
            <a:spAutoFit/>
          </a:bodyPr>
          <a:lstStyle/>
          <a:p>
            <a:r>
              <a:rPr lang="en-US" sz="1400" dirty="0">
                <a:latin typeface="+mj-lt"/>
              </a:rPr>
              <a:t>&lt;</a:t>
            </a:r>
            <a:r>
              <a:rPr lang="en-US" sz="1400" dirty="0" err="1">
                <a:latin typeface="+mj-lt"/>
              </a:rPr>
              <a:t>xsd:element</a:t>
            </a:r>
            <a:r>
              <a:rPr lang="en-US" sz="1400" dirty="0">
                <a:latin typeface="+mj-lt"/>
              </a:rPr>
              <a:t> name="</a:t>
            </a:r>
            <a:r>
              <a:rPr lang="en-US" sz="1400" dirty="0" err="1">
                <a:latin typeface="+mj-lt"/>
              </a:rPr>
              <a:t>password_max_repeated_characters</a:t>
            </a:r>
            <a:r>
              <a:rPr lang="en-US" sz="1400" dirty="0">
                <a:latin typeface="+mj-lt"/>
              </a:rPr>
              <a:t>" type="</a:t>
            </a:r>
            <a:r>
              <a:rPr lang="en-US" sz="1400" dirty="0" err="1">
                <a:latin typeface="+mj-lt"/>
              </a:rPr>
              <a:t>oval-sc:EntityItemIntType</a:t>
            </a:r>
            <a:r>
              <a:rPr lang="en-US" sz="1400" dirty="0">
                <a:latin typeface="+mj-lt"/>
              </a:rPr>
              <a:t>" </a:t>
            </a:r>
            <a:r>
              <a:rPr lang="en-US" sz="1400" dirty="0" err="1">
                <a:latin typeface="+mj-lt"/>
              </a:rPr>
              <a:t>minOccurs</a:t>
            </a:r>
            <a:r>
              <a:rPr lang="en-US" sz="1400" dirty="0">
                <a:latin typeface="+mj-lt"/>
              </a:rPr>
              <a:t>="0" </a:t>
            </a:r>
            <a:r>
              <a:rPr lang="en-US" sz="1400" dirty="0" err="1">
                <a:latin typeface="+mj-lt"/>
              </a:rPr>
              <a:t>maxOccurs</a:t>
            </a:r>
            <a:r>
              <a:rPr lang="en-US" sz="1400" dirty="0">
                <a:latin typeface="+mj-lt"/>
              </a:rPr>
              <a:t>="1</a:t>
            </a:r>
            <a:r>
              <a:rPr lang="en-US" sz="1400" dirty="0" smtClean="0">
                <a:latin typeface="+mj-lt"/>
              </a:rPr>
              <a:t>"&gt;</a:t>
            </a:r>
          </a:p>
          <a:p>
            <a:r>
              <a:rPr lang="en-US" sz="1400" dirty="0"/>
              <a:t>&lt;</a:t>
            </a:r>
            <a:r>
              <a:rPr lang="en-US" sz="1400" dirty="0" err="1"/>
              <a:t>xsd:annotation</a:t>
            </a:r>
            <a:r>
              <a:rPr lang="en-US" sz="1400" dirty="0"/>
              <a:t>&gt;</a:t>
            </a:r>
          </a:p>
          <a:p>
            <a:r>
              <a:rPr lang="en-US" sz="1400" dirty="0"/>
              <a:t>                &lt;</a:t>
            </a:r>
            <a:r>
              <a:rPr lang="en-US" sz="1400" dirty="0" err="1"/>
              <a:t>xsd:documentation</a:t>
            </a:r>
            <a:r>
              <a:rPr lang="en-US" sz="1400" dirty="0"/>
              <a:t>&gt;Maximum number of repeated characters allowed by policy.  NOTE: This policy is not currently supported by stock Android so this item will likely not be populated in many cases.  We put this in here to support any Android devices with policies extended by the OEM or for future use.&lt;/</a:t>
            </a:r>
            <a:r>
              <a:rPr lang="en-US" sz="1400" dirty="0" err="1"/>
              <a:t>xsd:documentation</a:t>
            </a:r>
            <a:r>
              <a:rPr lang="en-US" sz="1400" dirty="0"/>
              <a:t>&gt;</a:t>
            </a:r>
          </a:p>
          <a:p>
            <a:r>
              <a:rPr lang="en-US" sz="1400" dirty="0"/>
              <a:t>              &lt;/</a:t>
            </a:r>
            <a:r>
              <a:rPr lang="en-US" sz="1400" dirty="0" err="1"/>
              <a:t>xsd:annotation</a:t>
            </a:r>
            <a:r>
              <a:rPr lang="en-US" sz="1400" dirty="0" smtClean="0"/>
              <a:t>&gt;</a:t>
            </a:r>
            <a:r>
              <a:rPr lang="en-US" sz="1400" dirty="0" smtClean="0">
                <a:latin typeface="+mj-lt"/>
              </a:rPr>
              <a:t>&lt;/</a:t>
            </a:r>
            <a:r>
              <a:rPr lang="en-US" sz="1400" dirty="0" err="1">
                <a:latin typeface="+mj-lt"/>
              </a:rPr>
              <a:t>xsd:element</a:t>
            </a:r>
            <a:r>
              <a:rPr lang="en-US" sz="1400" dirty="0">
                <a:latin typeface="+mj-lt"/>
              </a:rPr>
              <a:t>&gt;</a:t>
            </a:r>
          </a:p>
          <a:p>
            <a:pPr>
              <a:spcAft>
                <a:spcPts val="600"/>
              </a:spcAft>
            </a:pPr>
            <a:endParaRPr lang="en-US" sz="1400" b="1" dirty="0">
              <a:latin typeface="Courier" pitchFamily="49" charset="0"/>
              <a:ea typeface="Verdana" pitchFamily="34" charset="0"/>
              <a:cs typeface="Verdana" pitchFamily="34" charset="0"/>
            </a:endParaRPr>
          </a:p>
        </p:txBody>
      </p:sp>
    </p:spTree>
    <p:extLst>
      <p:ext uri="{BB962C8B-B14F-4D97-AF65-F5344CB8AC3E}">
        <p14:creationId xmlns:p14="http://schemas.microsoft.com/office/powerpoint/2010/main" val="6634577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Apple </a:t>
            </a:r>
            <a:r>
              <a:rPr lang="en-US" dirty="0" err="1" smtClean="0"/>
              <a:t>iOS</a:t>
            </a:r>
            <a:endParaRPr lang="en-US" dirty="0"/>
          </a:p>
        </p:txBody>
      </p:sp>
      <p:sp>
        <p:nvSpPr>
          <p:cNvPr id="3" name="Content Placeholder 2"/>
          <p:cNvSpPr>
            <a:spLocks noGrp="1"/>
          </p:cNvSpPr>
          <p:nvPr>
            <p:ph idx="1"/>
          </p:nvPr>
        </p:nvSpPr>
        <p:spPr/>
        <p:txBody>
          <a:bodyPr/>
          <a:lstStyle/>
          <a:p>
            <a:r>
              <a:rPr lang="en-US" dirty="0" smtClean="0"/>
              <a:t>Apple provides a Mobile Device Management protocol</a:t>
            </a:r>
          </a:p>
          <a:p>
            <a:endParaRPr lang="en-US" dirty="0"/>
          </a:p>
        </p:txBody>
      </p:sp>
      <p:sp>
        <p:nvSpPr>
          <p:cNvPr id="4" name="Slide Number Placeholder 3"/>
          <p:cNvSpPr>
            <a:spLocks noGrp="1"/>
          </p:cNvSpPr>
          <p:nvPr>
            <p:ph type="sldNum" sz="quarter" idx="4"/>
          </p:nvPr>
        </p:nvSpPr>
        <p:spPr/>
        <p:txBody>
          <a:bodyPr/>
          <a:lstStyle/>
          <a:p>
            <a:r>
              <a:rPr lang="en-US" smtClean="0">
                <a:solidFill>
                  <a:srgbClr val="C1CD23"/>
                </a:solidFill>
              </a:rPr>
              <a:t>|</a:t>
            </a:r>
            <a:r>
              <a:rPr lang="en-US" smtClean="0"/>
              <a:t> </a:t>
            </a:r>
            <a:fld id="{295008BC-DA31-4D19-837B-EFA4386B05F5}" type="slidenum">
              <a:rPr lang="en-US" smtClean="0">
                <a:solidFill>
                  <a:schemeClr val="tx1">
                    <a:lumMod val="50000"/>
                    <a:lumOff val="50000"/>
                  </a:schemeClr>
                </a:solidFill>
              </a:rPr>
              <a:pPr/>
              <a:t>18</a:t>
            </a:fld>
            <a:r>
              <a:rPr lang="en-US" smtClean="0"/>
              <a:t> </a:t>
            </a:r>
            <a:r>
              <a:rPr lang="en-US" smtClean="0">
                <a:solidFill>
                  <a:srgbClr val="C1CD23"/>
                </a:solidFill>
              </a:rPr>
              <a:t>|</a:t>
            </a:r>
            <a:endParaRPr lang="en-US" dirty="0">
              <a:solidFill>
                <a:srgbClr val="C1CD23"/>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7599" y="1895770"/>
            <a:ext cx="5098474" cy="39520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025236" y="5874328"/>
            <a:ext cx="7065819" cy="307777"/>
          </a:xfrm>
          <a:prstGeom prst="rect">
            <a:avLst/>
          </a:prstGeom>
          <a:noFill/>
        </p:spPr>
        <p:txBody>
          <a:bodyPr wrap="square" rtlCol="0">
            <a:spAutoFit/>
          </a:bodyPr>
          <a:lstStyle/>
          <a:p>
            <a:pPr>
              <a:spcAft>
                <a:spcPts val="600"/>
              </a:spcAft>
            </a:pPr>
            <a:r>
              <a:rPr lang="en-US" sz="1400" dirty="0" smtClean="0">
                <a:ea typeface="Verdana" pitchFamily="34" charset="0"/>
                <a:cs typeface="Verdana" pitchFamily="34" charset="0"/>
              </a:rPr>
              <a:t>Source: </a:t>
            </a:r>
            <a:r>
              <a:rPr lang="en-US" sz="1400" dirty="0">
                <a:hlinkClick r:id="rId3"/>
              </a:rPr>
              <a:t>http://images.apple.com/ipad/business/docs/iOS_6_MDM_Sep12.pdf</a:t>
            </a:r>
            <a:endParaRPr lang="en-US" sz="1400" dirty="0">
              <a:ea typeface="Verdana" pitchFamily="34" charset="0"/>
              <a:cs typeface="Verdana" pitchFamily="34" charset="0"/>
            </a:endParaRPr>
          </a:p>
        </p:txBody>
      </p:sp>
    </p:spTree>
    <p:extLst>
      <p:ext uri="{BB962C8B-B14F-4D97-AF65-F5344CB8AC3E}">
        <p14:creationId xmlns:p14="http://schemas.microsoft.com/office/powerpoint/2010/main" val="2918775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a:t>
            </a:r>
            <a:endParaRPr lang="en-US" dirty="0"/>
          </a:p>
        </p:txBody>
      </p:sp>
      <p:sp>
        <p:nvSpPr>
          <p:cNvPr id="3" name="Content Placeholder 2"/>
          <p:cNvSpPr>
            <a:spLocks noGrp="1"/>
          </p:cNvSpPr>
          <p:nvPr>
            <p:ph idx="1"/>
          </p:nvPr>
        </p:nvSpPr>
        <p:spPr/>
        <p:txBody>
          <a:bodyPr/>
          <a:lstStyle/>
          <a:p>
            <a:r>
              <a:rPr lang="en-US" dirty="0" smtClean="0"/>
              <a:t>Motivation for this work</a:t>
            </a:r>
          </a:p>
          <a:p>
            <a:r>
              <a:rPr lang="en-US" dirty="0" smtClean="0"/>
              <a:t>Current status of Android support</a:t>
            </a:r>
          </a:p>
          <a:p>
            <a:r>
              <a:rPr lang="en-US" dirty="0" smtClean="0"/>
              <a:t>Current status of Apple </a:t>
            </a:r>
            <a:r>
              <a:rPr lang="en-US" dirty="0" err="1" smtClean="0"/>
              <a:t>iOS</a:t>
            </a:r>
            <a:r>
              <a:rPr lang="en-US" dirty="0" smtClean="0"/>
              <a:t> support</a:t>
            </a:r>
          </a:p>
          <a:p>
            <a:r>
              <a:rPr lang="en-US" dirty="0" smtClean="0"/>
              <a:t>Feedback</a:t>
            </a:r>
            <a:r>
              <a:rPr lang="en-US" dirty="0"/>
              <a:t> </a:t>
            </a:r>
            <a:r>
              <a:rPr lang="en-US" dirty="0" smtClean="0"/>
              <a:t>and next steps</a:t>
            </a:r>
          </a:p>
          <a:p>
            <a:endParaRPr lang="en-US" dirty="0"/>
          </a:p>
        </p:txBody>
      </p:sp>
      <p:sp>
        <p:nvSpPr>
          <p:cNvPr id="4" name="Slide Number Placeholder 3"/>
          <p:cNvSpPr>
            <a:spLocks noGrp="1"/>
          </p:cNvSpPr>
          <p:nvPr>
            <p:ph type="sldNum" sz="quarter" idx="4"/>
          </p:nvPr>
        </p:nvSpPr>
        <p:spPr/>
        <p:txBody>
          <a:bodyPr/>
          <a:lstStyle/>
          <a:p>
            <a:r>
              <a:rPr lang="en-US" smtClean="0">
                <a:solidFill>
                  <a:srgbClr val="C1CD23"/>
                </a:solidFill>
              </a:rPr>
              <a:t>|</a:t>
            </a:r>
            <a:r>
              <a:rPr lang="en-US" smtClean="0"/>
              <a:t> </a:t>
            </a:r>
            <a:fld id="{295008BC-DA31-4D19-837B-EFA4386B05F5}" type="slidenum">
              <a:rPr lang="en-US" smtClean="0">
                <a:solidFill>
                  <a:schemeClr val="tx1">
                    <a:lumMod val="50000"/>
                    <a:lumOff val="50000"/>
                  </a:schemeClr>
                </a:solidFill>
              </a:rPr>
              <a:pPr/>
              <a:t>1</a:t>
            </a:fld>
            <a:r>
              <a:rPr lang="en-US" smtClean="0"/>
              <a:t> </a:t>
            </a:r>
            <a:r>
              <a:rPr lang="en-US" smtClean="0">
                <a:solidFill>
                  <a:srgbClr val="C1CD23"/>
                </a:solidFill>
              </a:rPr>
              <a:t>|</a:t>
            </a:r>
            <a:endParaRPr lang="en-US" dirty="0">
              <a:solidFill>
                <a:srgbClr val="C1CD23"/>
              </a:solidFill>
            </a:endParaRPr>
          </a:p>
        </p:txBody>
      </p:sp>
      <p:pic>
        <p:nvPicPr>
          <p:cNvPr id="5" name="Picture 10" descr="File:IPhone 5.sv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655" y="3191447"/>
            <a:ext cx="692817" cy="14537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2" descr="http://upload.wikimedia.org/wikipedia/commons/thumb/a/a4/IPad_3.png/823px-IPad_3.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80190" y="3274385"/>
            <a:ext cx="1497398" cy="186310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5" descr="File:Nexus 4.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12068" y="3692194"/>
            <a:ext cx="773629" cy="15002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19383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Apple </a:t>
            </a:r>
            <a:r>
              <a:rPr lang="en-US" dirty="0" err="1" smtClean="0"/>
              <a:t>iOS</a:t>
            </a:r>
            <a:r>
              <a:rPr lang="en-US" dirty="0" smtClean="0"/>
              <a:t> Configuration Profiles</a:t>
            </a:r>
            <a:endParaRPr lang="en-US" dirty="0"/>
          </a:p>
        </p:txBody>
      </p:sp>
      <p:sp>
        <p:nvSpPr>
          <p:cNvPr id="4" name="Slide Number Placeholder 3"/>
          <p:cNvSpPr>
            <a:spLocks noGrp="1"/>
          </p:cNvSpPr>
          <p:nvPr>
            <p:ph type="sldNum" sz="quarter" idx="4"/>
          </p:nvPr>
        </p:nvSpPr>
        <p:spPr/>
        <p:txBody>
          <a:bodyPr/>
          <a:lstStyle/>
          <a:p>
            <a:r>
              <a:rPr lang="en-US" smtClean="0">
                <a:solidFill>
                  <a:srgbClr val="C1CD23"/>
                </a:solidFill>
              </a:rPr>
              <a:t>|</a:t>
            </a:r>
            <a:r>
              <a:rPr lang="en-US" smtClean="0"/>
              <a:t> </a:t>
            </a:r>
            <a:fld id="{295008BC-DA31-4D19-837B-EFA4386B05F5}" type="slidenum">
              <a:rPr lang="en-US" smtClean="0">
                <a:solidFill>
                  <a:schemeClr val="tx1">
                    <a:lumMod val="50000"/>
                    <a:lumOff val="50000"/>
                  </a:schemeClr>
                </a:solidFill>
              </a:rPr>
              <a:pPr/>
              <a:t>19</a:t>
            </a:fld>
            <a:r>
              <a:rPr lang="en-US" smtClean="0"/>
              <a:t> </a:t>
            </a:r>
            <a:r>
              <a:rPr lang="en-US" smtClean="0">
                <a:solidFill>
                  <a:srgbClr val="C1CD23"/>
                </a:solidFill>
              </a:rPr>
              <a:t>|</a:t>
            </a:r>
            <a:endParaRPr lang="en-US" dirty="0">
              <a:solidFill>
                <a:srgbClr val="C1CD23"/>
              </a:solidFill>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488" y="1321239"/>
            <a:ext cx="2733675" cy="408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95650" y="1342014"/>
            <a:ext cx="2552700" cy="3705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48350" y="1340442"/>
            <a:ext cx="2733675" cy="373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90142" y="4982587"/>
            <a:ext cx="2495550"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5772727" y="5296632"/>
            <a:ext cx="3001818" cy="1077218"/>
          </a:xfrm>
          <a:prstGeom prst="rect">
            <a:avLst/>
          </a:prstGeom>
          <a:noFill/>
        </p:spPr>
        <p:txBody>
          <a:bodyPr wrap="square" rtlCol="0">
            <a:spAutoFit/>
          </a:bodyPr>
          <a:lstStyle/>
          <a:p>
            <a:pPr>
              <a:spcAft>
                <a:spcPts val="600"/>
              </a:spcAft>
            </a:pPr>
            <a:r>
              <a:rPr lang="en-US" sz="1600" dirty="0" smtClean="0">
                <a:ea typeface="Verdana" pitchFamily="34" charset="0"/>
                <a:cs typeface="Verdana" pitchFamily="34" charset="0"/>
              </a:rPr>
              <a:t>Source: </a:t>
            </a:r>
            <a:r>
              <a:rPr lang="en-US" sz="1600" dirty="0">
                <a:hlinkClick r:id="rId6"/>
              </a:rPr>
              <a:t>http://images.apple.com/ipad/business/docs/iOS_6_MDM_Sep12.pdf</a:t>
            </a:r>
            <a:endParaRPr lang="en-US" sz="1600" dirty="0">
              <a:ea typeface="Verdana" pitchFamily="34" charset="0"/>
              <a:cs typeface="Verdana" pitchFamily="34" charset="0"/>
            </a:endParaRPr>
          </a:p>
        </p:txBody>
      </p:sp>
    </p:spTree>
    <p:extLst>
      <p:ext uri="{BB962C8B-B14F-4D97-AF65-F5344CB8AC3E}">
        <p14:creationId xmlns:p14="http://schemas.microsoft.com/office/powerpoint/2010/main" val="14457142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Apple </a:t>
            </a:r>
            <a:r>
              <a:rPr lang="en-US" dirty="0" err="1" smtClean="0"/>
              <a:t>iOS</a:t>
            </a:r>
            <a:r>
              <a:rPr lang="en-US" dirty="0" smtClean="0"/>
              <a:t> Proof of Concept</a:t>
            </a:r>
            <a:endParaRPr lang="en-US" dirty="0"/>
          </a:p>
        </p:txBody>
      </p:sp>
      <p:sp>
        <p:nvSpPr>
          <p:cNvPr id="4" name="Slide Number Placeholder 3"/>
          <p:cNvSpPr>
            <a:spLocks noGrp="1"/>
          </p:cNvSpPr>
          <p:nvPr>
            <p:ph type="sldNum" sz="quarter" idx="4"/>
          </p:nvPr>
        </p:nvSpPr>
        <p:spPr/>
        <p:txBody>
          <a:bodyPr/>
          <a:lstStyle/>
          <a:p>
            <a:r>
              <a:rPr lang="en-US" smtClean="0">
                <a:solidFill>
                  <a:srgbClr val="C1CD23"/>
                </a:solidFill>
              </a:rPr>
              <a:t>|</a:t>
            </a:r>
            <a:r>
              <a:rPr lang="en-US" smtClean="0"/>
              <a:t> </a:t>
            </a:r>
            <a:fld id="{295008BC-DA31-4D19-837B-EFA4386B05F5}" type="slidenum">
              <a:rPr lang="en-US" smtClean="0">
                <a:solidFill>
                  <a:schemeClr val="tx1">
                    <a:lumMod val="50000"/>
                    <a:lumOff val="50000"/>
                  </a:schemeClr>
                </a:solidFill>
              </a:rPr>
              <a:pPr/>
              <a:t>20</a:t>
            </a:fld>
            <a:r>
              <a:rPr lang="en-US" smtClean="0"/>
              <a:t> </a:t>
            </a:r>
            <a:r>
              <a:rPr lang="en-US" smtClean="0">
                <a:solidFill>
                  <a:srgbClr val="C1CD23"/>
                </a:solidFill>
              </a:rPr>
              <a:t>|</a:t>
            </a:r>
            <a:endParaRPr lang="en-US" dirty="0">
              <a:solidFill>
                <a:srgbClr val="C1CD23"/>
              </a:solidFill>
            </a:endParaRPr>
          </a:p>
        </p:txBody>
      </p:sp>
      <p:pic>
        <p:nvPicPr>
          <p:cNvPr id="5" name="Picture 10" descr="File:IPhone 5.sv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22674" y="3681845"/>
            <a:ext cx="692817" cy="14537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C:\Users\mpeck\AppData\Local\Microsoft\Windows\Temporary Internet Files\Content.IE5\EAS6F44S\MC900434845[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2515" y="3681845"/>
            <a:ext cx="1338262" cy="1338262"/>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1106538" y="4901780"/>
            <a:ext cx="1941468" cy="830997"/>
          </a:xfrm>
          <a:prstGeom prst="rect">
            <a:avLst/>
          </a:prstGeom>
          <a:noFill/>
        </p:spPr>
        <p:txBody>
          <a:bodyPr wrap="square" rtlCol="0">
            <a:spAutoFit/>
          </a:bodyPr>
          <a:lstStyle/>
          <a:p>
            <a:pPr algn="ctr">
              <a:spcAft>
                <a:spcPts val="600"/>
              </a:spcAft>
            </a:pPr>
            <a:r>
              <a:rPr lang="en-US" sz="1600" dirty="0" err="1" smtClean="0">
                <a:ea typeface="Verdana" pitchFamily="34" charset="0"/>
                <a:cs typeface="Verdana" pitchFamily="34" charset="0"/>
              </a:rPr>
              <a:t>Intrepidus</a:t>
            </a:r>
            <a:r>
              <a:rPr lang="en-US" sz="1600" dirty="0" smtClean="0">
                <a:ea typeface="Verdana" pitchFamily="34" charset="0"/>
                <a:cs typeface="Verdana" pitchFamily="34" charset="0"/>
              </a:rPr>
              <a:t> Group Proof of Concept Apple MDM Server</a:t>
            </a:r>
            <a:endParaRPr lang="en-US" sz="1600" dirty="0">
              <a:ea typeface="Verdana" pitchFamily="34" charset="0"/>
              <a:cs typeface="Verdana" pitchFamily="34" charset="0"/>
            </a:endParaRPr>
          </a:p>
        </p:txBody>
      </p:sp>
      <p:sp>
        <p:nvSpPr>
          <p:cNvPr id="8" name="Cloud"/>
          <p:cNvSpPr>
            <a:spLocks noChangeAspect="1" noEditPoints="1" noChangeArrowheads="1"/>
          </p:cNvSpPr>
          <p:nvPr/>
        </p:nvSpPr>
        <p:spPr bwMode="auto">
          <a:xfrm>
            <a:off x="2599280" y="1457355"/>
            <a:ext cx="2482438" cy="166357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US"/>
          </a:p>
        </p:txBody>
      </p:sp>
      <p:sp>
        <p:nvSpPr>
          <p:cNvPr id="9" name="TextBox 8"/>
          <p:cNvSpPr txBox="1"/>
          <p:nvPr/>
        </p:nvSpPr>
        <p:spPr>
          <a:xfrm>
            <a:off x="3048006" y="1873645"/>
            <a:ext cx="1606056" cy="830997"/>
          </a:xfrm>
          <a:prstGeom prst="rect">
            <a:avLst/>
          </a:prstGeom>
          <a:noFill/>
        </p:spPr>
        <p:txBody>
          <a:bodyPr wrap="square" rtlCol="0">
            <a:spAutoFit/>
          </a:bodyPr>
          <a:lstStyle/>
          <a:p>
            <a:pPr algn="ctr">
              <a:spcAft>
                <a:spcPts val="600"/>
              </a:spcAft>
            </a:pPr>
            <a:r>
              <a:rPr lang="en-US" sz="1600" dirty="0" smtClean="0">
                <a:ea typeface="Verdana" pitchFamily="34" charset="0"/>
                <a:cs typeface="Verdana" pitchFamily="34" charset="0"/>
              </a:rPr>
              <a:t>Apple Push Notification Service</a:t>
            </a:r>
            <a:endParaRPr lang="en-US" sz="1600" dirty="0">
              <a:ea typeface="Verdana" pitchFamily="34" charset="0"/>
              <a:cs typeface="Verdana" pitchFamily="34" charset="0"/>
            </a:endParaRPr>
          </a:p>
        </p:txBody>
      </p:sp>
      <p:cxnSp>
        <p:nvCxnSpPr>
          <p:cNvPr id="13" name="Straight Arrow Connector 12"/>
          <p:cNvCxnSpPr>
            <a:stCxn id="6" idx="0"/>
          </p:cNvCxnSpPr>
          <p:nvPr/>
        </p:nvCxnSpPr>
        <p:spPr>
          <a:xfrm flipV="1">
            <a:off x="2261646" y="3001108"/>
            <a:ext cx="669131" cy="68073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4759569" y="3001108"/>
            <a:ext cx="1063105" cy="68073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2836993" y="3904606"/>
            <a:ext cx="2649408" cy="0"/>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094899" y="3957249"/>
            <a:ext cx="2391502" cy="338554"/>
          </a:xfrm>
          <a:prstGeom prst="rect">
            <a:avLst/>
          </a:prstGeom>
          <a:noFill/>
        </p:spPr>
        <p:txBody>
          <a:bodyPr wrap="square" rtlCol="0">
            <a:spAutoFit/>
          </a:bodyPr>
          <a:lstStyle/>
          <a:p>
            <a:pPr>
              <a:spcAft>
                <a:spcPts val="600"/>
              </a:spcAft>
            </a:pPr>
            <a:r>
              <a:rPr lang="en-US" sz="1600" dirty="0" smtClean="0">
                <a:ea typeface="Verdana" pitchFamily="34" charset="0"/>
                <a:cs typeface="Verdana" pitchFamily="34" charset="0"/>
              </a:rPr>
              <a:t>Apple MDM Protocol</a:t>
            </a:r>
            <a:endParaRPr lang="en-US" sz="1600" dirty="0">
              <a:ea typeface="Verdana" pitchFamily="34" charset="0"/>
              <a:cs typeface="Verdana" pitchFamily="34" charset="0"/>
            </a:endParaRPr>
          </a:p>
        </p:txBody>
      </p:sp>
      <p:cxnSp>
        <p:nvCxnSpPr>
          <p:cNvPr id="20" name="Straight Arrow Connector 19"/>
          <p:cNvCxnSpPr/>
          <p:nvPr/>
        </p:nvCxnSpPr>
        <p:spPr>
          <a:xfrm>
            <a:off x="2766646" y="4799892"/>
            <a:ext cx="1073853" cy="72167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21" name="Picture 20" descr="C:\Users\mpeck\AppData\Local\Microsoft\Windows\Temporary Internet Files\Content.IE5\EAS6F44S\MC900310998[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82565" y="4892633"/>
            <a:ext cx="999646" cy="971797"/>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p:cNvSpPr txBox="1"/>
          <p:nvPr/>
        </p:nvSpPr>
        <p:spPr>
          <a:xfrm>
            <a:off x="3688560" y="5864432"/>
            <a:ext cx="1602561" cy="830997"/>
          </a:xfrm>
          <a:prstGeom prst="rect">
            <a:avLst/>
          </a:prstGeom>
          <a:noFill/>
        </p:spPr>
        <p:txBody>
          <a:bodyPr wrap="square" rtlCol="0">
            <a:spAutoFit/>
          </a:bodyPr>
          <a:lstStyle/>
          <a:p>
            <a:pPr algn="ctr">
              <a:spcAft>
                <a:spcPts val="600"/>
              </a:spcAft>
            </a:pPr>
            <a:r>
              <a:rPr lang="en-US" sz="1600" dirty="0" smtClean="0">
                <a:ea typeface="Verdana" pitchFamily="34" charset="0"/>
                <a:cs typeface="Verdana" pitchFamily="34" charset="0"/>
              </a:rPr>
              <a:t>OVAL System Characteristics XML</a:t>
            </a:r>
            <a:endParaRPr lang="en-US" sz="1600" dirty="0">
              <a:ea typeface="Verdana" pitchFamily="34" charset="0"/>
              <a:cs typeface="Verdana" pitchFamily="34" charset="0"/>
            </a:endParaRPr>
          </a:p>
        </p:txBody>
      </p:sp>
    </p:spTree>
    <p:extLst>
      <p:ext uri="{BB962C8B-B14F-4D97-AF65-F5344CB8AC3E}">
        <p14:creationId xmlns:p14="http://schemas.microsoft.com/office/powerpoint/2010/main" val="25774890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Apple </a:t>
            </a:r>
            <a:r>
              <a:rPr lang="en-US" dirty="0" err="1" smtClean="0"/>
              <a:t>iOS</a:t>
            </a:r>
            <a:endParaRPr lang="en-US" dirty="0"/>
          </a:p>
        </p:txBody>
      </p:sp>
      <p:sp>
        <p:nvSpPr>
          <p:cNvPr id="3" name="Content Placeholder 2"/>
          <p:cNvSpPr>
            <a:spLocks noGrp="1"/>
          </p:cNvSpPr>
          <p:nvPr>
            <p:ph idx="1"/>
          </p:nvPr>
        </p:nvSpPr>
        <p:spPr/>
        <p:txBody>
          <a:bodyPr>
            <a:normAutofit/>
          </a:bodyPr>
          <a:lstStyle/>
          <a:p>
            <a:r>
              <a:rPr lang="en-US" dirty="0" smtClean="0"/>
              <a:t>Apple’s Mobile Device Management protocol uses </a:t>
            </a:r>
            <a:r>
              <a:rPr lang="en-US" dirty="0" err="1" smtClean="0"/>
              <a:t>plists</a:t>
            </a:r>
            <a:endParaRPr lang="en-US" dirty="0" smtClean="0"/>
          </a:p>
          <a:p>
            <a:endParaRPr lang="en-US" dirty="0"/>
          </a:p>
          <a:p>
            <a:r>
              <a:rPr lang="en-US" dirty="0" smtClean="0"/>
              <a:t>Two potential options for moving forward</a:t>
            </a:r>
          </a:p>
          <a:p>
            <a:pPr lvl="1"/>
            <a:r>
              <a:rPr lang="en-US" dirty="0" smtClean="0"/>
              <a:t>Create OVAL </a:t>
            </a:r>
            <a:r>
              <a:rPr lang="en-US" dirty="0" err="1" smtClean="0"/>
              <a:t>iOS</a:t>
            </a:r>
            <a:r>
              <a:rPr lang="en-US" dirty="0" smtClean="0"/>
              <a:t> System Characteristics and Definitions schemas</a:t>
            </a:r>
          </a:p>
          <a:p>
            <a:pPr lvl="1"/>
            <a:r>
              <a:rPr lang="en-US" dirty="0" smtClean="0"/>
              <a:t>Or just write </a:t>
            </a:r>
            <a:r>
              <a:rPr lang="en-US" dirty="0" err="1" smtClean="0"/>
              <a:t>plist</a:t>
            </a:r>
            <a:r>
              <a:rPr lang="en-US" dirty="0" smtClean="0"/>
              <a:t> tests against MDM protocol responses</a:t>
            </a:r>
          </a:p>
          <a:p>
            <a:endParaRPr lang="en-US" dirty="0" smtClean="0"/>
          </a:p>
          <a:p>
            <a:r>
              <a:rPr lang="en-US" dirty="0" smtClean="0"/>
              <a:t>Should be possible to align with work being done for Mac OS X</a:t>
            </a:r>
            <a:endParaRPr lang="en-US" dirty="0"/>
          </a:p>
          <a:p>
            <a:endParaRPr lang="en-US" dirty="0" smtClean="0"/>
          </a:p>
          <a:p>
            <a:endParaRPr lang="en-US" dirty="0" smtClean="0"/>
          </a:p>
        </p:txBody>
      </p:sp>
      <p:sp>
        <p:nvSpPr>
          <p:cNvPr id="4" name="Slide Number Placeholder 3"/>
          <p:cNvSpPr>
            <a:spLocks noGrp="1"/>
          </p:cNvSpPr>
          <p:nvPr>
            <p:ph type="sldNum" sz="quarter" idx="4"/>
          </p:nvPr>
        </p:nvSpPr>
        <p:spPr/>
        <p:txBody>
          <a:bodyPr/>
          <a:lstStyle/>
          <a:p>
            <a:r>
              <a:rPr lang="en-US" smtClean="0">
                <a:solidFill>
                  <a:srgbClr val="C1CD23"/>
                </a:solidFill>
              </a:rPr>
              <a:t>|</a:t>
            </a:r>
            <a:r>
              <a:rPr lang="en-US" smtClean="0"/>
              <a:t> </a:t>
            </a:r>
            <a:fld id="{295008BC-DA31-4D19-837B-EFA4386B05F5}" type="slidenum">
              <a:rPr lang="en-US" smtClean="0">
                <a:solidFill>
                  <a:schemeClr val="tx1">
                    <a:lumMod val="50000"/>
                    <a:lumOff val="50000"/>
                  </a:schemeClr>
                </a:solidFill>
              </a:rPr>
              <a:pPr/>
              <a:t>21</a:t>
            </a:fld>
            <a:r>
              <a:rPr lang="en-US" smtClean="0"/>
              <a:t> </a:t>
            </a:r>
            <a:r>
              <a:rPr lang="en-US" smtClean="0">
                <a:solidFill>
                  <a:srgbClr val="C1CD23"/>
                </a:solidFill>
              </a:rPr>
              <a:t>|</a:t>
            </a:r>
            <a:endParaRPr lang="en-US" dirty="0">
              <a:solidFill>
                <a:srgbClr val="C1CD23"/>
              </a:solidFill>
            </a:endParaRPr>
          </a:p>
        </p:txBody>
      </p:sp>
    </p:spTree>
    <p:extLst>
      <p:ext uri="{BB962C8B-B14F-4D97-AF65-F5344CB8AC3E}">
        <p14:creationId xmlns:p14="http://schemas.microsoft.com/office/powerpoint/2010/main" val="13226478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normAutofit/>
          </a:bodyPr>
          <a:lstStyle/>
          <a:p>
            <a:r>
              <a:rPr lang="en-US" dirty="0" smtClean="0"/>
              <a:t>What else should be in the Android schema?</a:t>
            </a:r>
          </a:p>
          <a:p>
            <a:endParaRPr lang="en-US" dirty="0"/>
          </a:p>
          <a:p>
            <a:r>
              <a:rPr lang="en-US" dirty="0" smtClean="0"/>
              <a:t>What is the best path forward for Apple </a:t>
            </a:r>
            <a:r>
              <a:rPr lang="en-US" dirty="0" err="1" smtClean="0"/>
              <a:t>iOS</a:t>
            </a:r>
            <a:r>
              <a:rPr lang="en-US" dirty="0" smtClean="0"/>
              <a:t> support?</a:t>
            </a:r>
          </a:p>
          <a:p>
            <a:endParaRPr lang="en-US" dirty="0"/>
          </a:p>
          <a:p>
            <a:r>
              <a:rPr lang="en-US" dirty="0" smtClean="0"/>
              <a:t>Inclusion into OVAL 5.11 release</a:t>
            </a:r>
          </a:p>
          <a:p>
            <a:endParaRPr lang="en-US" dirty="0"/>
          </a:p>
          <a:p>
            <a:r>
              <a:rPr lang="en-US" dirty="0" smtClean="0"/>
              <a:t>Encouraging inclusion of OVAL Definitions in Security Guides</a:t>
            </a:r>
          </a:p>
          <a:p>
            <a:endParaRPr lang="en-US" dirty="0" smtClean="0"/>
          </a:p>
          <a:p>
            <a:r>
              <a:rPr lang="en-US" dirty="0" smtClean="0"/>
              <a:t>Encouraging implementation by enterprise security vendors</a:t>
            </a:r>
          </a:p>
          <a:p>
            <a:pPr marL="0" indent="0">
              <a:buNone/>
            </a:pPr>
            <a:endParaRPr lang="en-US" dirty="0"/>
          </a:p>
        </p:txBody>
      </p:sp>
      <p:sp>
        <p:nvSpPr>
          <p:cNvPr id="4" name="Slide Number Placeholder 3"/>
          <p:cNvSpPr>
            <a:spLocks noGrp="1"/>
          </p:cNvSpPr>
          <p:nvPr>
            <p:ph type="sldNum" sz="quarter" idx="4"/>
          </p:nvPr>
        </p:nvSpPr>
        <p:spPr/>
        <p:txBody>
          <a:bodyPr/>
          <a:lstStyle/>
          <a:p>
            <a:r>
              <a:rPr lang="en-US" smtClean="0">
                <a:solidFill>
                  <a:srgbClr val="C1CD23"/>
                </a:solidFill>
              </a:rPr>
              <a:t>|</a:t>
            </a:r>
            <a:r>
              <a:rPr lang="en-US" smtClean="0"/>
              <a:t> </a:t>
            </a:r>
            <a:fld id="{295008BC-DA31-4D19-837B-EFA4386B05F5}" type="slidenum">
              <a:rPr lang="en-US" smtClean="0">
                <a:solidFill>
                  <a:schemeClr val="tx1">
                    <a:lumMod val="50000"/>
                    <a:lumOff val="50000"/>
                  </a:schemeClr>
                </a:solidFill>
              </a:rPr>
              <a:pPr/>
              <a:t>22</a:t>
            </a:fld>
            <a:r>
              <a:rPr lang="en-US" smtClean="0"/>
              <a:t> </a:t>
            </a:r>
            <a:r>
              <a:rPr lang="en-US" smtClean="0">
                <a:solidFill>
                  <a:srgbClr val="C1CD23"/>
                </a:solidFill>
              </a:rPr>
              <a:t>|</a:t>
            </a:r>
            <a:endParaRPr lang="en-US" dirty="0">
              <a:solidFill>
                <a:srgbClr val="C1CD23"/>
              </a:solidFill>
            </a:endParaRPr>
          </a:p>
        </p:txBody>
      </p:sp>
    </p:spTree>
    <p:extLst>
      <p:ext uri="{BB962C8B-B14F-4D97-AF65-F5344CB8AC3E}">
        <p14:creationId xmlns:p14="http://schemas.microsoft.com/office/powerpoint/2010/main" val="7598830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a:t>
            </a:r>
            <a:endParaRPr lang="en-US" dirty="0"/>
          </a:p>
        </p:txBody>
      </p:sp>
      <p:sp>
        <p:nvSpPr>
          <p:cNvPr id="3" name="Content Placeholder 2"/>
          <p:cNvSpPr>
            <a:spLocks noGrp="1"/>
          </p:cNvSpPr>
          <p:nvPr>
            <p:ph idx="1"/>
          </p:nvPr>
        </p:nvSpPr>
        <p:spPr/>
        <p:txBody>
          <a:bodyPr>
            <a:normAutofit fontScale="92500"/>
          </a:bodyPr>
          <a:lstStyle/>
          <a:p>
            <a:r>
              <a:rPr lang="en-US" dirty="0" smtClean="0"/>
              <a:t>Rapid adoption of mobile devices</a:t>
            </a:r>
          </a:p>
          <a:p>
            <a:pPr lvl="1"/>
            <a:r>
              <a:rPr lang="en-US" dirty="0" smtClean="0"/>
              <a:t>900 million Android devices activated</a:t>
            </a:r>
          </a:p>
          <a:p>
            <a:pPr lvl="1"/>
            <a:r>
              <a:rPr lang="en-US" dirty="0" smtClean="0"/>
              <a:t>600 million Apple </a:t>
            </a:r>
            <a:r>
              <a:rPr lang="en-US" dirty="0" err="1" smtClean="0"/>
              <a:t>iOS</a:t>
            </a:r>
            <a:r>
              <a:rPr lang="en-US" dirty="0" smtClean="0"/>
              <a:t> devices sold</a:t>
            </a:r>
          </a:p>
          <a:p>
            <a:pPr lvl="1"/>
            <a:endParaRPr lang="en-US" dirty="0"/>
          </a:p>
          <a:p>
            <a:r>
              <a:rPr lang="en-US" dirty="0" smtClean="0"/>
              <a:t>Strong desire to use mobile devices to access enterprise resources</a:t>
            </a:r>
          </a:p>
          <a:p>
            <a:endParaRPr lang="en-US" dirty="0"/>
          </a:p>
          <a:p>
            <a:r>
              <a:rPr lang="en-US" dirty="0" smtClean="0"/>
              <a:t>Plenty of security threats</a:t>
            </a:r>
          </a:p>
          <a:p>
            <a:pPr lvl="1"/>
            <a:r>
              <a:rPr lang="en-US" dirty="0" smtClean="0"/>
              <a:t>Traditional computing threats</a:t>
            </a:r>
          </a:p>
          <a:p>
            <a:pPr lvl="1"/>
            <a:r>
              <a:rPr lang="en-US" dirty="0" smtClean="0"/>
              <a:t>New threats due to size, connectivity, sensors, other characteristics</a:t>
            </a:r>
          </a:p>
          <a:p>
            <a:endParaRPr lang="en-US" dirty="0" smtClean="0"/>
          </a:p>
          <a:p>
            <a:r>
              <a:rPr lang="en-US" dirty="0" smtClean="0"/>
              <a:t>Proper configuration and monitoring of mobile devices can significantly lower security risk</a:t>
            </a:r>
          </a:p>
          <a:p>
            <a:pPr marL="0" indent="0">
              <a:buNone/>
            </a:pPr>
            <a:endParaRPr lang="en-US" dirty="0" smtClean="0"/>
          </a:p>
        </p:txBody>
      </p:sp>
      <p:sp>
        <p:nvSpPr>
          <p:cNvPr id="4" name="Slide Number Placeholder 3"/>
          <p:cNvSpPr>
            <a:spLocks noGrp="1"/>
          </p:cNvSpPr>
          <p:nvPr>
            <p:ph type="sldNum" sz="quarter" idx="4"/>
          </p:nvPr>
        </p:nvSpPr>
        <p:spPr/>
        <p:txBody>
          <a:bodyPr/>
          <a:lstStyle/>
          <a:p>
            <a:r>
              <a:rPr lang="en-US" smtClean="0">
                <a:solidFill>
                  <a:srgbClr val="C1CD23"/>
                </a:solidFill>
              </a:rPr>
              <a:t>|</a:t>
            </a:r>
            <a:r>
              <a:rPr lang="en-US" smtClean="0"/>
              <a:t> </a:t>
            </a:r>
            <a:fld id="{295008BC-DA31-4D19-837B-EFA4386B05F5}" type="slidenum">
              <a:rPr lang="en-US" smtClean="0">
                <a:solidFill>
                  <a:schemeClr val="tx1">
                    <a:lumMod val="50000"/>
                    <a:lumOff val="50000"/>
                  </a:schemeClr>
                </a:solidFill>
              </a:rPr>
              <a:pPr/>
              <a:t>2</a:t>
            </a:fld>
            <a:r>
              <a:rPr lang="en-US" smtClean="0"/>
              <a:t> </a:t>
            </a:r>
            <a:r>
              <a:rPr lang="en-US" smtClean="0">
                <a:solidFill>
                  <a:srgbClr val="C1CD23"/>
                </a:solidFill>
              </a:rPr>
              <a:t>|</a:t>
            </a:r>
            <a:endParaRPr lang="en-US" dirty="0">
              <a:solidFill>
                <a:srgbClr val="C1CD23"/>
              </a:solidFill>
            </a:endParaRPr>
          </a:p>
        </p:txBody>
      </p:sp>
    </p:spTree>
    <p:extLst>
      <p:ext uri="{BB962C8B-B14F-4D97-AF65-F5344CB8AC3E}">
        <p14:creationId xmlns:p14="http://schemas.microsoft.com/office/powerpoint/2010/main" val="40669437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Mitigating Mobile Device Threats</a:t>
            </a:r>
            <a:endParaRPr lang="en-US" dirty="0"/>
          </a:p>
        </p:txBody>
      </p:sp>
      <p:sp>
        <p:nvSpPr>
          <p:cNvPr id="3" name="Content Placeholder 2"/>
          <p:cNvSpPr>
            <a:spLocks noGrp="1"/>
          </p:cNvSpPr>
          <p:nvPr>
            <p:ph idx="1"/>
          </p:nvPr>
        </p:nvSpPr>
        <p:spPr/>
        <p:txBody>
          <a:bodyPr/>
          <a:lstStyle/>
          <a:p>
            <a:r>
              <a:rPr lang="en-US" dirty="0" smtClean="0"/>
              <a:t>Lost or stolen device</a:t>
            </a:r>
          </a:p>
          <a:p>
            <a:pPr lvl="1"/>
            <a:r>
              <a:rPr lang="en-US" dirty="0" smtClean="0"/>
              <a:t>Require password protected screen lock</a:t>
            </a:r>
          </a:p>
          <a:p>
            <a:pPr lvl="1"/>
            <a:r>
              <a:rPr lang="en-US" dirty="0" smtClean="0"/>
              <a:t>Require device encryption</a:t>
            </a:r>
          </a:p>
          <a:p>
            <a:pPr lvl="1"/>
            <a:r>
              <a:rPr lang="en-US" dirty="0" smtClean="0"/>
              <a:t>Enable remote wipe, track capabilities</a:t>
            </a:r>
          </a:p>
          <a:p>
            <a:pPr lvl="1"/>
            <a:endParaRPr lang="en-US" dirty="0" smtClean="0"/>
          </a:p>
          <a:p>
            <a:pPr lvl="1"/>
            <a:endParaRPr lang="en-US" dirty="0"/>
          </a:p>
        </p:txBody>
      </p:sp>
      <p:sp>
        <p:nvSpPr>
          <p:cNvPr id="4" name="Slide Number Placeholder 3"/>
          <p:cNvSpPr>
            <a:spLocks noGrp="1"/>
          </p:cNvSpPr>
          <p:nvPr>
            <p:ph type="sldNum" sz="quarter" idx="4"/>
          </p:nvPr>
        </p:nvSpPr>
        <p:spPr/>
        <p:txBody>
          <a:bodyPr/>
          <a:lstStyle/>
          <a:p>
            <a:r>
              <a:rPr lang="en-US" smtClean="0">
                <a:solidFill>
                  <a:srgbClr val="C1CD23"/>
                </a:solidFill>
              </a:rPr>
              <a:t>|</a:t>
            </a:r>
            <a:r>
              <a:rPr lang="en-US" smtClean="0"/>
              <a:t> </a:t>
            </a:r>
            <a:fld id="{295008BC-DA31-4D19-837B-EFA4386B05F5}" type="slidenum">
              <a:rPr lang="en-US" smtClean="0">
                <a:solidFill>
                  <a:schemeClr val="tx1">
                    <a:lumMod val="50000"/>
                    <a:lumOff val="50000"/>
                  </a:schemeClr>
                </a:solidFill>
              </a:rPr>
              <a:pPr/>
              <a:t>3</a:t>
            </a:fld>
            <a:r>
              <a:rPr lang="en-US" smtClean="0"/>
              <a:t> </a:t>
            </a:r>
            <a:r>
              <a:rPr lang="en-US" smtClean="0">
                <a:solidFill>
                  <a:srgbClr val="C1CD23"/>
                </a:solidFill>
              </a:rPr>
              <a:t>|</a:t>
            </a:r>
            <a:endParaRPr lang="en-US" dirty="0">
              <a:solidFill>
                <a:srgbClr val="C1CD23"/>
              </a:solidFill>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5391" y="3075215"/>
            <a:ext cx="3018646" cy="1594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08914" y="1687286"/>
            <a:ext cx="2483802" cy="19485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9465" y="3763736"/>
            <a:ext cx="318135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016190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Mitigating Mobile Device Threats</a:t>
            </a:r>
            <a:endParaRPr lang="en-US" dirty="0"/>
          </a:p>
        </p:txBody>
      </p:sp>
      <p:sp>
        <p:nvSpPr>
          <p:cNvPr id="3" name="Content Placeholder 2"/>
          <p:cNvSpPr>
            <a:spLocks noGrp="1"/>
          </p:cNvSpPr>
          <p:nvPr>
            <p:ph idx="1"/>
          </p:nvPr>
        </p:nvSpPr>
        <p:spPr/>
        <p:txBody>
          <a:bodyPr/>
          <a:lstStyle/>
          <a:p>
            <a:r>
              <a:rPr lang="en-US" dirty="0" smtClean="0"/>
              <a:t>Malicious applications</a:t>
            </a:r>
          </a:p>
          <a:p>
            <a:pPr lvl="1"/>
            <a:r>
              <a:rPr lang="en-US" dirty="0" smtClean="0"/>
              <a:t>Only allow enterprise approved applications to be installed</a:t>
            </a:r>
          </a:p>
          <a:p>
            <a:pPr lvl="1"/>
            <a:r>
              <a:rPr lang="en-US" dirty="0" smtClean="0"/>
              <a:t>Do not allow known malicious applications to be installed</a:t>
            </a:r>
          </a:p>
          <a:p>
            <a:pPr lvl="1"/>
            <a:r>
              <a:rPr lang="en-US" dirty="0" smtClean="0"/>
              <a:t>Monitor application permission requests</a:t>
            </a:r>
          </a:p>
          <a:p>
            <a:pPr lvl="1"/>
            <a:r>
              <a:rPr lang="en-US" dirty="0" smtClean="0"/>
              <a:t>Only allow applications to be installed from authorized sources</a:t>
            </a:r>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a:p>
        </p:txBody>
      </p:sp>
      <p:sp>
        <p:nvSpPr>
          <p:cNvPr id="4" name="Slide Number Placeholder 3"/>
          <p:cNvSpPr>
            <a:spLocks noGrp="1"/>
          </p:cNvSpPr>
          <p:nvPr>
            <p:ph type="sldNum" sz="quarter" idx="4"/>
          </p:nvPr>
        </p:nvSpPr>
        <p:spPr/>
        <p:txBody>
          <a:bodyPr/>
          <a:lstStyle/>
          <a:p>
            <a:r>
              <a:rPr lang="en-US" smtClean="0">
                <a:solidFill>
                  <a:srgbClr val="C1CD23"/>
                </a:solidFill>
              </a:rPr>
              <a:t>|</a:t>
            </a:r>
            <a:r>
              <a:rPr lang="en-US" smtClean="0"/>
              <a:t> </a:t>
            </a:r>
            <a:fld id="{295008BC-DA31-4D19-837B-EFA4386B05F5}" type="slidenum">
              <a:rPr lang="en-US" smtClean="0">
                <a:solidFill>
                  <a:schemeClr val="tx1">
                    <a:lumMod val="50000"/>
                    <a:lumOff val="50000"/>
                  </a:schemeClr>
                </a:solidFill>
              </a:rPr>
              <a:pPr/>
              <a:t>4</a:t>
            </a:fld>
            <a:r>
              <a:rPr lang="en-US" smtClean="0"/>
              <a:t> </a:t>
            </a:r>
            <a:r>
              <a:rPr lang="en-US" smtClean="0">
                <a:solidFill>
                  <a:srgbClr val="C1CD23"/>
                </a:solidFill>
              </a:rPr>
              <a:t>|</a:t>
            </a:r>
            <a:endParaRPr lang="en-US" dirty="0">
              <a:solidFill>
                <a:srgbClr val="C1CD23"/>
              </a:solidFill>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32980" y="3461658"/>
            <a:ext cx="1862819" cy="33116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197408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Mitigating Mobile Device Threats</a:t>
            </a:r>
            <a:endParaRPr lang="en-US" dirty="0"/>
          </a:p>
        </p:txBody>
      </p:sp>
      <p:sp>
        <p:nvSpPr>
          <p:cNvPr id="3" name="Content Placeholder 2"/>
          <p:cNvSpPr>
            <a:spLocks noGrp="1"/>
          </p:cNvSpPr>
          <p:nvPr>
            <p:ph idx="1"/>
          </p:nvPr>
        </p:nvSpPr>
        <p:spPr/>
        <p:txBody>
          <a:bodyPr/>
          <a:lstStyle/>
          <a:p>
            <a:r>
              <a:rPr lang="en-US" dirty="0" smtClean="0"/>
              <a:t>Android’s USB Debugging Mode</a:t>
            </a:r>
          </a:p>
          <a:p>
            <a:endParaRPr lang="en-US" dirty="0" smtClean="0"/>
          </a:p>
          <a:p>
            <a:r>
              <a:rPr lang="en-US" dirty="0" smtClean="0"/>
              <a:t>Unprotected Wi-Fi Networks</a:t>
            </a:r>
          </a:p>
          <a:p>
            <a:endParaRPr lang="en-US" dirty="0"/>
          </a:p>
          <a:p>
            <a:r>
              <a:rPr lang="en-US" dirty="0" smtClean="0"/>
              <a:t>Unpatched Vulnerabilities</a:t>
            </a:r>
          </a:p>
          <a:p>
            <a:endParaRPr lang="en-US" dirty="0"/>
          </a:p>
          <a:p>
            <a:endParaRPr lang="en-US" dirty="0" smtClean="0"/>
          </a:p>
          <a:p>
            <a:endParaRPr lang="en-US" dirty="0"/>
          </a:p>
          <a:p>
            <a:endParaRPr lang="en-US" dirty="0" smtClean="0"/>
          </a:p>
          <a:p>
            <a:endParaRPr lang="en-US" dirty="0"/>
          </a:p>
          <a:p>
            <a:endParaRPr lang="en-US" dirty="0" smtClean="0"/>
          </a:p>
          <a:p>
            <a:pPr lvl="1"/>
            <a:endParaRPr lang="en-US" dirty="0"/>
          </a:p>
          <a:p>
            <a:pPr lvl="1"/>
            <a:endParaRPr lang="en-US" dirty="0" smtClean="0"/>
          </a:p>
          <a:p>
            <a:endParaRPr lang="en-US" dirty="0"/>
          </a:p>
          <a:p>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a:p>
        </p:txBody>
      </p:sp>
      <p:sp>
        <p:nvSpPr>
          <p:cNvPr id="4" name="Slide Number Placeholder 3"/>
          <p:cNvSpPr>
            <a:spLocks noGrp="1"/>
          </p:cNvSpPr>
          <p:nvPr>
            <p:ph type="sldNum" sz="quarter" idx="4"/>
          </p:nvPr>
        </p:nvSpPr>
        <p:spPr/>
        <p:txBody>
          <a:bodyPr/>
          <a:lstStyle/>
          <a:p>
            <a:r>
              <a:rPr lang="en-US" smtClean="0">
                <a:solidFill>
                  <a:srgbClr val="C1CD23"/>
                </a:solidFill>
              </a:rPr>
              <a:t>|</a:t>
            </a:r>
            <a:r>
              <a:rPr lang="en-US" smtClean="0"/>
              <a:t> </a:t>
            </a:r>
            <a:fld id="{295008BC-DA31-4D19-837B-EFA4386B05F5}" type="slidenum">
              <a:rPr lang="en-US" smtClean="0">
                <a:solidFill>
                  <a:schemeClr val="tx1">
                    <a:lumMod val="50000"/>
                    <a:lumOff val="50000"/>
                  </a:schemeClr>
                </a:solidFill>
              </a:rPr>
              <a:pPr/>
              <a:t>5</a:t>
            </a:fld>
            <a:r>
              <a:rPr lang="en-US" smtClean="0"/>
              <a:t> </a:t>
            </a:r>
            <a:r>
              <a:rPr lang="en-US" smtClean="0">
                <a:solidFill>
                  <a:srgbClr val="C1CD23"/>
                </a:solidFill>
              </a:rPr>
              <a:t>|</a:t>
            </a:r>
            <a:endParaRPr lang="en-US" dirty="0">
              <a:solidFill>
                <a:srgbClr val="C1CD23"/>
              </a:solidFill>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0" y="1458686"/>
            <a:ext cx="2367642" cy="3156857"/>
          </a:xfrm>
          <a:prstGeom prst="rect">
            <a:avLst/>
          </a:prstGeom>
        </p:spPr>
      </p:pic>
      <p:sp>
        <p:nvSpPr>
          <p:cNvPr id="6" name="TextBox 5"/>
          <p:cNvSpPr txBox="1"/>
          <p:nvPr/>
        </p:nvSpPr>
        <p:spPr>
          <a:xfrm>
            <a:off x="6096000" y="4593771"/>
            <a:ext cx="2852058" cy="661720"/>
          </a:xfrm>
          <a:prstGeom prst="rect">
            <a:avLst/>
          </a:prstGeom>
          <a:noFill/>
        </p:spPr>
        <p:txBody>
          <a:bodyPr wrap="square" rtlCol="0">
            <a:spAutoFit/>
          </a:bodyPr>
          <a:lstStyle/>
          <a:p>
            <a:pPr>
              <a:spcAft>
                <a:spcPts val="600"/>
              </a:spcAft>
            </a:pPr>
            <a:r>
              <a:rPr lang="en-US" sz="800" dirty="0">
                <a:hlinkClick r:id="rId4"/>
              </a:rPr>
              <a:t>http://www.flickr.com/photos/davepatten/7531532686/lightbox/</a:t>
            </a:r>
            <a:r>
              <a:rPr lang="en-US" sz="800" dirty="0"/>
              <a:t> Creative Commons licensed</a:t>
            </a:r>
          </a:p>
          <a:p>
            <a:pPr>
              <a:spcAft>
                <a:spcPts val="600"/>
              </a:spcAft>
            </a:pPr>
            <a:r>
              <a:rPr lang="en-US" sz="1600" dirty="0" smtClean="0">
                <a:ea typeface="Verdana" pitchFamily="34" charset="0"/>
                <a:cs typeface="Verdana" pitchFamily="34" charset="0"/>
              </a:rPr>
              <a:t> </a:t>
            </a:r>
            <a:endParaRPr lang="en-US" sz="1600" dirty="0">
              <a:ea typeface="Verdana" pitchFamily="34" charset="0"/>
              <a:cs typeface="Verdana" pitchFamily="34" charset="0"/>
            </a:endParaRPr>
          </a:p>
        </p:txBody>
      </p:sp>
      <p:pic>
        <p:nvPicPr>
          <p:cNvPr id="20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7762" y="3449412"/>
            <a:ext cx="2966954" cy="1475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74684" y="2612572"/>
            <a:ext cx="1704975" cy="100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42416" y="4315322"/>
            <a:ext cx="2337243" cy="1880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208682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Mobile Device Management (MDM)</a:t>
            </a:r>
            <a:endParaRPr lang="en-US" dirty="0"/>
          </a:p>
        </p:txBody>
      </p:sp>
      <p:sp>
        <p:nvSpPr>
          <p:cNvPr id="3" name="Content Placeholder 2"/>
          <p:cNvSpPr>
            <a:spLocks noGrp="1"/>
          </p:cNvSpPr>
          <p:nvPr>
            <p:ph idx="1"/>
          </p:nvPr>
        </p:nvSpPr>
        <p:spPr/>
        <p:txBody>
          <a:bodyPr>
            <a:normAutofit/>
          </a:bodyPr>
          <a:lstStyle/>
          <a:p>
            <a:r>
              <a:rPr lang="en-US" dirty="0" smtClean="0"/>
              <a:t>Goal: Enforce and monitor compliance with enterprise security policies to reduce potential threats</a:t>
            </a:r>
          </a:p>
          <a:p>
            <a:endParaRPr lang="en-US" dirty="0" smtClean="0"/>
          </a:p>
          <a:p>
            <a:r>
              <a:rPr lang="en-US" dirty="0" smtClean="0"/>
              <a:t>Today’s situation</a:t>
            </a:r>
          </a:p>
          <a:p>
            <a:pPr lvl="1"/>
            <a:r>
              <a:rPr lang="en-US" dirty="0" smtClean="0"/>
              <a:t>Each MDM system has its own supported policies and checks</a:t>
            </a:r>
          </a:p>
          <a:p>
            <a:pPr lvl="1"/>
            <a:r>
              <a:rPr lang="en-US" dirty="0" smtClean="0"/>
              <a:t>No standard way to express these</a:t>
            </a:r>
          </a:p>
          <a:p>
            <a:pPr lvl="1"/>
            <a:r>
              <a:rPr lang="en-US" dirty="0" smtClean="0"/>
              <a:t>No standard way to output compliance </a:t>
            </a:r>
            <a:r>
              <a:rPr lang="en-US" dirty="0" smtClean="0"/>
              <a:t>results</a:t>
            </a:r>
          </a:p>
          <a:p>
            <a:pPr lvl="1"/>
            <a:r>
              <a:rPr lang="en-US" dirty="0" smtClean="0"/>
              <a:t>Reliance on manual, hands-on-device compliance checks</a:t>
            </a:r>
            <a:endParaRPr lang="en-US" dirty="0" smtClean="0"/>
          </a:p>
          <a:p>
            <a:pPr lvl="1"/>
            <a:endParaRPr lang="en-US" dirty="0"/>
          </a:p>
          <a:p>
            <a:endParaRPr lang="en-US" dirty="0" smtClean="0"/>
          </a:p>
          <a:p>
            <a:endParaRPr lang="en-US" dirty="0"/>
          </a:p>
        </p:txBody>
      </p:sp>
      <p:sp>
        <p:nvSpPr>
          <p:cNvPr id="4" name="Slide Number Placeholder 3"/>
          <p:cNvSpPr>
            <a:spLocks noGrp="1"/>
          </p:cNvSpPr>
          <p:nvPr>
            <p:ph type="sldNum" sz="quarter" idx="4"/>
          </p:nvPr>
        </p:nvSpPr>
        <p:spPr/>
        <p:txBody>
          <a:bodyPr/>
          <a:lstStyle/>
          <a:p>
            <a:r>
              <a:rPr lang="en-US" smtClean="0">
                <a:solidFill>
                  <a:srgbClr val="C1CD23"/>
                </a:solidFill>
              </a:rPr>
              <a:t>|</a:t>
            </a:r>
            <a:r>
              <a:rPr lang="en-US" smtClean="0"/>
              <a:t> </a:t>
            </a:r>
            <a:fld id="{295008BC-DA31-4D19-837B-EFA4386B05F5}" type="slidenum">
              <a:rPr lang="en-US" smtClean="0">
                <a:solidFill>
                  <a:schemeClr val="tx1">
                    <a:lumMod val="50000"/>
                    <a:lumOff val="50000"/>
                  </a:schemeClr>
                </a:solidFill>
              </a:rPr>
              <a:pPr/>
              <a:t>6</a:t>
            </a:fld>
            <a:r>
              <a:rPr lang="en-US" smtClean="0"/>
              <a:t> </a:t>
            </a:r>
            <a:r>
              <a:rPr lang="en-US" smtClean="0">
                <a:solidFill>
                  <a:srgbClr val="C1CD23"/>
                </a:solidFill>
              </a:rPr>
              <a:t>|</a:t>
            </a:r>
            <a:endParaRPr lang="en-US" dirty="0">
              <a:solidFill>
                <a:srgbClr val="C1CD23"/>
              </a:solidFill>
            </a:endParaRPr>
          </a:p>
        </p:txBody>
      </p:sp>
      <p:pic>
        <p:nvPicPr>
          <p:cNvPr id="6" name="Picture 4" descr="C:\Users\mpeck\AppData\Local\Microsoft\Windows\Temporary Internet Files\Content.IE5\EAS6F44S\MC900434845[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3640" y="4661586"/>
            <a:ext cx="1054823" cy="105482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C:\Users\mpeck\AppData\Local\Microsoft\Windows\Temporary Internet Files\Content.IE5\EAS6F44S\MC900434845[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4156" y="4344394"/>
            <a:ext cx="1129946" cy="112994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C:\Users\mpeck\AppData\Local\Microsoft\Windows\Temporary Internet Files\Content.IE5\EAS6F44S\MC900434845[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77233" y="4496794"/>
            <a:ext cx="1129946" cy="112994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C:\Users\mpeck\AppData\Local\Microsoft\Windows\Temporary Internet Files\Content.IE5\EAS6F44S\MC900434845[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53287" y="4705110"/>
            <a:ext cx="1129946" cy="112994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File:IPhone 5.sv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20406" y="5650538"/>
            <a:ext cx="437536" cy="918057"/>
          </a:xfrm>
          <a:prstGeom prst="rect">
            <a:avLst/>
          </a:prstGeom>
          <a:noFill/>
          <a:extLst>
            <a:ext uri="{909E8E84-426E-40DD-AFC4-6F175D3DCCD1}">
              <a14:hiddenFill xmlns:a14="http://schemas.microsoft.com/office/drawing/2010/main">
                <a:solidFill>
                  <a:srgbClr val="FFFFFF"/>
                </a:solidFill>
              </a14:hiddenFill>
            </a:ext>
          </a:extLst>
        </p:spPr>
      </p:pic>
      <p:cxnSp>
        <p:nvCxnSpPr>
          <p:cNvPr id="14" name="Straight Arrow Connector 13"/>
          <p:cNvCxnSpPr/>
          <p:nvPr/>
        </p:nvCxnSpPr>
        <p:spPr>
          <a:xfrm flipV="1">
            <a:off x="2781143" y="5150265"/>
            <a:ext cx="746388" cy="357828"/>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5270758" y="5829881"/>
            <a:ext cx="2376662" cy="584775"/>
          </a:xfrm>
          <a:prstGeom prst="rect">
            <a:avLst/>
          </a:prstGeom>
          <a:noFill/>
        </p:spPr>
        <p:txBody>
          <a:bodyPr wrap="square" rtlCol="0">
            <a:spAutoFit/>
          </a:bodyPr>
          <a:lstStyle/>
          <a:p>
            <a:pPr algn="ctr">
              <a:spcAft>
                <a:spcPts val="600"/>
              </a:spcAft>
            </a:pPr>
            <a:r>
              <a:rPr lang="en-US" sz="1600" dirty="0" smtClean="0">
                <a:ea typeface="Verdana" pitchFamily="34" charset="0"/>
                <a:cs typeface="Verdana" pitchFamily="34" charset="0"/>
              </a:rPr>
              <a:t>Rest of Enterprise Security Infrastructure</a:t>
            </a:r>
            <a:endParaRPr lang="en-US" sz="1600" dirty="0">
              <a:ea typeface="Verdana" pitchFamily="34" charset="0"/>
              <a:cs typeface="Verdana" pitchFamily="34" charset="0"/>
            </a:endParaRPr>
          </a:p>
        </p:txBody>
      </p:sp>
      <p:sp>
        <p:nvSpPr>
          <p:cNvPr id="19" name="TextBox 18"/>
          <p:cNvSpPr txBox="1"/>
          <p:nvPr/>
        </p:nvSpPr>
        <p:spPr>
          <a:xfrm>
            <a:off x="3255827" y="5716905"/>
            <a:ext cx="1590447" cy="584775"/>
          </a:xfrm>
          <a:prstGeom prst="rect">
            <a:avLst/>
          </a:prstGeom>
          <a:noFill/>
        </p:spPr>
        <p:txBody>
          <a:bodyPr wrap="square" rtlCol="0">
            <a:spAutoFit/>
          </a:bodyPr>
          <a:lstStyle/>
          <a:p>
            <a:pPr algn="ctr">
              <a:spcAft>
                <a:spcPts val="600"/>
              </a:spcAft>
            </a:pPr>
            <a:r>
              <a:rPr lang="en-US" sz="1600" dirty="0" smtClean="0">
                <a:ea typeface="Verdana" pitchFamily="34" charset="0"/>
                <a:cs typeface="Verdana" pitchFamily="34" charset="0"/>
              </a:rPr>
              <a:t>Mobile Device Manager</a:t>
            </a:r>
            <a:endParaRPr lang="en-US" sz="1600" dirty="0">
              <a:ea typeface="Verdana" pitchFamily="34" charset="0"/>
              <a:cs typeface="Verdana" pitchFamily="34" charset="0"/>
            </a:endParaRPr>
          </a:p>
        </p:txBody>
      </p:sp>
    </p:spTree>
    <p:extLst>
      <p:ext uri="{BB962C8B-B14F-4D97-AF65-F5344CB8AC3E}">
        <p14:creationId xmlns:p14="http://schemas.microsoft.com/office/powerpoint/2010/main" val="30558584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OVAL can help</a:t>
            </a:r>
            <a:endParaRPr lang="en-US" dirty="0"/>
          </a:p>
        </p:txBody>
      </p:sp>
      <p:sp>
        <p:nvSpPr>
          <p:cNvPr id="3" name="Content Placeholder 2"/>
          <p:cNvSpPr>
            <a:spLocks noGrp="1"/>
          </p:cNvSpPr>
          <p:nvPr>
            <p:ph idx="1"/>
          </p:nvPr>
        </p:nvSpPr>
        <p:spPr/>
        <p:txBody>
          <a:bodyPr/>
          <a:lstStyle/>
          <a:p>
            <a:pPr marL="0" indent="0">
              <a:buNone/>
            </a:pPr>
            <a:r>
              <a:rPr lang="en-US" dirty="0" smtClean="0"/>
              <a:t> </a:t>
            </a:r>
            <a:endParaRPr lang="en-US" dirty="0"/>
          </a:p>
        </p:txBody>
      </p:sp>
      <p:sp>
        <p:nvSpPr>
          <p:cNvPr id="4" name="Slide Number Placeholder 3"/>
          <p:cNvSpPr>
            <a:spLocks noGrp="1"/>
          </p:cNvSpPr>
          <p:nvPr>
            <p:ph type="sldNum" sz="quarter" idx="4"/>
          </p:nvPr>
        </p:nvSpPr>
        <p:spPr/>
        <p:txBody>
          <a:bodyPr/>
          <a:lstStyle/>
          <a:p>
            <a:r>
              <a:rPr lang="en-US" smtClean="0">
                <a:solidFill>
                  <a:srgbClr val="C1CD23"/>
                </a:solidFill>
              </a:rPr>
              <a:t>|</a:t>
            </a:r>
            <a:r>
              <a:rPr lang="en-US" smtClean="0"/>
              <a:t> </a:t>
            </a:r>
            <a:fld id="{295008BC-DA31-4D19-837B-EFA4386B05F5}" type="slidenum">
              <a:rPr lang="en-US" smtClean="0">
                <a:solidFill>
                  <a:schemeClr val="tx1">
                    <a:lumMod val="50000"/>
                    <a:lumOff val="50000"/>
                  </a:schemeClr>
                </a:solidFill>
              </a:rPr>
              <a:pPr/>
              <a:t>7</a:t>
            </a:fld>
            <a:r>
              <a:rPr lang="en-US" smtClean="0"/>
              <a:t> </a:t>
            </a:r>
            <a:r>
              <a:rPr lang="en-US" smtClean="0">
                <a:solidFill>
                  <a:srgbClr val="C1CD23"/>
                </a:solidFill>
              </a:rPr>
              <a:t>|</a:t>
            </a:r>
            <a:endParaRPr lang="en-US" dirty="0">
              <a:solidFill>
                <a:srgbClr val="C1CD23"/>
              </a:solidFill>
            </a:endParaRPr>
          </a:p>
        </p:txBody>
      </p:sp>
      <p:pic>
        <p:nvPicPr>
          <p:cNvPr id="1028" name="Picture 4" descr="C:\Users\mpeck\AppData\Local\Microsoft\Windows\Temporary Internet Files\Content.IE5\EAS6F44S\MC900434845[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6909" y="1348968"/>
            <a:ext cx="1338262" cy="1338262"/>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mpeck\AppData\Local\Microsoft\Windows\Temporary Internet Files\Content.IE5\EAS6F44S\MC900310998[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33893" y="1513090"/>
            <a:ext cx="999646" cy="97179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32435" y="2484887"/>
            <a:ext cx="1602561" cy="584775"/>
          </a:xfrm>
          <a:prstGeom prst="rect">
            <a:avLst/>
          </a:prstGeom>
          <a:noFill/>
        </p:spPr>
        <p:txBody>
          <a:bodyPr wrap="square" rtlCol="0">
            <a:spAutoFit/>
          </a:bodyPr>
          <a:lstStyle/>
          <a:p>
            <a:pPr algn="ctr">
              <a:spcAft>
                <a:spcPts val="600"/>
              </a:spcAft>
            </a:pPr>
            <a:r>
              <a:rPr lang="en-US" sz="1600" dirty="0" smtClean="0">
                <a:ea typeface="Verdana" pitchFamily="34" charset="0"/>
                <a:cs typeface="Verdana" pitchFamily="34" charset="0"/>
              </a:rPr>
              <a:t>OVAL Definitions</a:t>
            </a:r>
            <a:endParaRPr lang="en-US" sz="1600" dirty="0">
              <a:ea typeface="Verdana" pitchFamily="34" charset="0"/>
              <a:cs typeface="Verdana" pitchFamily="34" charset="0"/>
            </a:endParaRPr>
          </a:p>
        </p:txBody>
      </p:sp>
      <p:cxnSp>
        <p:nvCxnSpPr>
          <p:cNvPr id="7" name="Straight Arrow Connector 6"/>
          <p:cNvCxnSpPr>
            <a:stCxn id="1029" idx="3"/>
          </p:cNvCxnSpPr>
          <p:nvPr/>
        </p:nvCxnSpPr>
        <p:spPr>
          <a:xfrm flipV="1">
            <a:off x="1933539" y="1998988"/>
            <a:ext cx="573370" cy="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020932" y="2568903"/>
            <a:ext cx="1941468" cy="584775"/>
          </a:xfrm>
          <a:prstGeom prst="rect">
            <a:avLst/>
          </a:prstGeom>
          <a:noFill/>
        </p:spPr>
        <p:txBody>
          <a:bodyPr wrap="square" rtlCol="0">
            <a:spAutoFit/>
          </a:bodyPr>
          <a:lstStyle/>
          <a:p>
            <a:pPr algn="ctr">
              <a:spcAft>
                <a:spcPts val="600"/>
              </a:spcAft>
            </a:pPr>
            <a:r>
              <a:rPr lang="en-US" sz="1600" dirty="0" smtClean="0">
                <a:ea typeface="Verdana" pitchFamily="34" charset="0"/>
                <a:cs typeface="Verdana" pitchFamily="34" charset="0"/>
              </a:rPr>
              <a:t>Mobile Device Manager</a:t>
            </a:r>
            <a:endParaRPr lang="en-US" sz="1600" dirty="0">
              <a:ea typeface="Verdana" pitchFamily="34" charset="0"/>
              <a:cs typeface="Verdana" pitchFamily="34" charset="0"/>
            </a:endParaRPr>
          </a:p>
        </p:txBody>
      </p:sp>
      <p:pic>
        <p:nvPicPr>
          <p:cNvPr id="14" name="Picture 4" descr="C:\Users\mpeck\AppData\Local\Microsoft\Windows\Temporary Internet Files\Content.IE5\EAS6F44S\MC900434845[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5039" y="1321782"/>
            <a:ext cx="1338262" cy="133826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C:\Users\mpeck\AppData\Local\Microsoft\Windows\Temporary Internet Files\Content.IE5\EAS6F44S\MC900434845[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88116" y="1474182"/>
            <a:ext cx="1338262" cy="1338262"/>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C:\Users\mpeck\AppData\Local\Microsoft\Windows\Temporary Internet Files\Content.IE5\EAS6F44S\MC900434845[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4170" y="1682498"/>
            <a:ext cx="1338262" cy="1338262"/>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5569390" y="1727814"/>
            <a:ext cx="1818001" cy="830997"/>
          </a:xfrm>
          <a:prstGeom prst="rect">
            <a:avLst/>
          </a:prstGeom>
          <a:noFill/>
        </p:spPr>
        <p:txBody>
          <a:bodyPr wrap="square" rtlCol="0">
            <a:spAutoFit/>
          </a:bodyPr>
          <a:lstStyle/>
          <a:p>
            <a:pPr algn="ctr">
              <a:spcAft>
                <a:spcPts val="600"/>
              </a:spcAft>
            </a:pPr>
            <a:r>
              <a:rPr lang="en-US" sz="1600" dirty="0" smtClean="0">
                <a:ea typeface="Verdana" pitchFamily="34" charset="0"/>
                <a:cs typeface="Verdana" pitchFamily="34" charset="0"/>
              </a:rPr>
              <a:t>Enterprise Security Infrastructure</a:t>
            </a:r>
            <a:endParaRPr lang="en-US" sz="1600" dirty="0">
              <a:ea typeface="Verdana" pitchFamily="34" charset="0"/>
              <a:cs typeface="Verdana" pitchFamily="34" charset="0"/>
            </a:endParaRPr>
          </a:p>
        </p:txBody>
      </p:sp>
      <p:cxnSp>
        <p:nvCxnSpPr>
          <p:cNvPr id="11" name="Straight Arrow Connector 10"/>
          <p:cNvCxnSpPr/>
          <p:nvPr/>
        </p:nvCxnSpPr>
        <p:spPr>
          <a:xfrm>
            <a:off x="3634157" y="2018099"/>
            <a:ext cx="642945"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657603" y="1803345"/>
            <a:ext cx="642945" cy="415498"/>
          </a:xfrm>
          <a:prstGeom prst="rect">
            <a:avLst/>
          </a:prstGeom>
          <a:noFill/>
        </p:spPr>
        <p:txBody>
          <a:bodyPr wrap="square" rtlCol="0">
            <a:spAutoFit/>
          </a:bodyPr>
          <a:lstStyle/>
          <a:p>
            <a:pPr>
              <a:spcAft>
                <a:spcPts val="600"/>
              </a:spcAft>
            </a:pPr>
            <a:r>
              <a:rPr lang="en-US" sz="1050" dirty="0" smtClean="0">
                <a:ea typeface="Verdana" pitchFamily="34" charset="0"/>
                <a:cs typeface="Verdana" pitchFamily="34" charset="0"/>
              </a:rPr>
              <a:t>OVAL Results</a:t>
            </a:r>
            <a:endParaRPr lang="en-US" sz="1050" dirty="0">
              <a:ea typeface="Verdana" pitchFamily="34" charset="0"/>
              <a:cs typeface="Verdana" pitchFamily="34" charset="0"/>
            </a:endParaRPr>
          </a:p>
        </p:txBody>
      </p:sp>
      <p:pic>
        <p:nvPicPr>
          <p:cNvPr id="1034" name="Picture 10" descr="File:IPhone 5.sv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11569" y="3967112"/>
            <a:ext cx="692817" cy="145370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http://upload.wikimedia.org/wikipedia/commons/thumb/a/a4/IPad_3.png/823px-IPad_3.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035903" y="3739113"/>
            <a:ext cx="1497398" cy="1863107"/>
          </a:xfrm>
          <a:prstGeom prst="rect">
            <a:avLst/>
          </a:prstGeom>
          <a:noFill/>
          <a:extLst>
            <a:ext uri="{909E8E84-426E-40DD-AFC4-6F175D3DCCD1}">
              <a14:hiddenFill xmlns:a14="http://schemas.microsoft.com/office/drawing/2010/main">
                <a:solidFill>
                  <a:srgbClr val="FFFFFF"/>
                </a:solidFill>
              </a14:hiddenFill>
            </a:ext>
          </a:extLst>
        </p:spPr>
      </p:pic>
      <p:pic>
        <p:nvPicPr>
          <p:cNvPr id="1039" name="Picture 15" descr="File:Nexus 4.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763724" y="3920524"/>
            <a:ext cx="773629" cy="1500287"/>
          </a:xfrm>
          <a:prstGeom prst="rect">
            <a:avLst/>
          </a:prstGeom>
          <a:noFill/>
          <a:extLst>
            <a:ext uri="{909E8E84-426E-40DD-AFC4-6F175D3DCCD1}">
              <a14:hiddenFill xmlns:a14="http://schemas.microsoft.com/office/drawing/2010/main">
                <a:solidFill>
                  <a:srgbClr val="FFFFFF"/>
                </a:solidFill>
              </a14:hiddenFill>
            </a:ext>
          </a:extLst>
        </p:spPr>
      </p:pic>
      <p:cxnSp>
        <p:nvCxnSpPr>
          <p:cNvPr id="17" name="Straight Arrow Connector 16"/>
          <p:cNvCxnSpPr/>
          <p:nvPr/>
        </p:nvCxnSpPr>
        <p:spPr>
          <a:xfrm flipV="1">
            <a:off x="2162716" y="3118652"/>
            <a:ext cx="388599" cy="715656"/>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V="1">
            <a:off x="3268999" y="3118652"/>
            <a:ext cx="0" cy="673233"/>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H="1" flipV="1">
            <a:off x="3845171" y="2861291"/>
            <a:ext cx="642945" cy="746378"/>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20274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Managing Android Devices</a:t>
            </a:r>
            <a:endParaRPr lang="en-US" dirty="0"/>
          </a:p>
        </p:txBody>
      </p:sp>
      <p:sp>
        <p:nvSpPr>
          <p:cNvPr id="3" name="Content Placeholder 2"/>
          <p:cNvSpPr>
            <a:spLocks noGrp="1"/>
          </p:cNvSpPr>
          <p:nvPr>
            <p:ph idx="1"/>
          </p:nvPr>
        </p:nvSpPr>
        <p:spPr/>
        <p:txBody>
          <a:bodyPr/>
          <a:lstStyle/>
          <a:p>
            <a:r>
              <a:rPr lang="en-US" dirty="0" smtClean="0"/>
              <a:t>Mobile Device Management agent application on device</a:t>
            </a:r>
          </a:p>
          <a:p>
            <a:endParaRPr lang="en-US" dirty="0" smtClean="0"/>
          </a:p>
          <a:p>
            <a:r>
              <a:rPr lang="en-US" dirty="0" smtClean="0"/>
              <a:t>Uses Device Administrator access to set policies</a:t>
            </a:r>
          </a:p>
          <a:p>
            <a:pPr lvl="1"/>
            <a:r>
              <a:rPr lang="en-US" dirty="0" smtClean="0"/>
              <a:t>Password Complexity</a:t>
            </a:r>
          </a:p>
          <a:p>
            <a:pPr lvl="1"/>
            <a:r>
              <a:rPr lang="en-US" dirty="0" smtClean="0"/>
              <a:t>Device Encryption</a:t>
            </a:r>
          </a:p>
          <a:p>
            <a:pPr lvl="1"/>
            <a:r>
              <a:rPr lang="en-US" dirty="0" smtClean="0"/>
              <a:t>Camera</a:t>
            </a:r>
          </a:p>
          <a:p>
            <a:pPr lvl="1"/>
            <a:r>
              <a:rPr lang="en-US" dirty="0" smtClean="0"/>
              <a:t>Lock Screen Widgets</a:t>
            </a:r>
          </a:p>
          <a:p>
            <a:pPr lvl="1"/>
            <a:endParaRPr lang="en-US" dirty="0" smtClean="0"/>
          </a:p>
          <a:p>
            <a:r>
              <a:rPr lang="en-US" dirty="0" smtClean="0"/>
              <a:t>Monitor user compliance in other areas</a:t>
            </a:r>
          </a:p>
          <a:p>
            <a:pPr lvl="1"/>
            <a:r>
              <a:rPr lang="en-US" dirty="0" smtClean="0"/>
              <a:t>Get list of installed applications</a:t>
            </a:r>
          </a:p>
          <a:p>
            <a:pPr lvl="1"/>
            <a:r>
              <a:rPr lang="en-US" dirty="0" smtClean="0"/>
              <a:t>Check USB debugging mode status</a:t>
            </a:r>
          </a:p>
          <a:p>
            <a:pPr lvl="1"/>
            <a:r>
              <a:rPr lang="en-US" dirty="0"/>
              <a:t>e</a:t>
            </a:r>
            <a:r>
              <a:rPr lang="en-US" dirty="0" smtClean="0"/>
              <a:t>tc.</a:t>
            </a:r>
          </a:p>
          <a:p>
            <a:pPr lvl="1"/>
            <a:endParaRPr lang="en-US" dirty="0" smtClean="0"/>
          </a:p>
          <a:p>
            <a:pPr lvl="1"/>
            <a:endParaRPr lang="en-US" dirty="0" smtClean="0"/>
          </a:p>
          <a:p>
            <a:endParaRPr lang="en-US" dirty="0" smtClean="0"/>
          </a:p>
          <a:p>
            <a:endParaRPr lang="en-US" dirty="0"/>
          </a:p>
        </p:txBody>
      </p:sp>
      <p:sp>
        <p:nvSpPr>
          <p:cNvPr id="4" name="Slide Number Placeholder 3"/>
          <p:cNvSpPr>
            <a:spLocks noGrp="1"/>
          </p:cNvSpPr>
          <p:nvPr>
            <p:ph type="sldNum" sz="quarter" idx="4"/>
          </p:nvPr>
        </p:nvSpPr>
        <p:spPr/>
        <p:txBody>
          <a:bodyPr/>
          <a:lstStyle/>
          <a:p>
            <a:r>
              <a:rPr lang="en-US" smtClean="0">
                <a:solidFill>
                  <a:srgbClr val="C1CD23"/>
                </a:solidFill>
              </a:rPr>
              <a:t>|</a:t>
            </a:r>
            <a:r>
              <a:rPr lang="en-US" smtClean="0"/>
              <a:t> </a:t>
            </a:r>
            <a:fld id="{295008BC-DA31-4D19-837B-EFA4386B05F5}" type="slidenum">
              <a:rPr lang="en-US" smtClean="0">
                <a:solidFill>
                  <a:schemeClr val="tx1">
                    <a:lumMod val="50000"/>
                    <a:lumOff val="50000"/>
                  </a:schemeClr>
                </a:solidFill>
              </a:rPr>
              <a:pPr/>
              <a:t>8</a:t>
            </a:fld>
            <a:r>
              <a:rPr lang="en-US" smtClean="0"/>
              <a:t> </a:t>
            </a:r>
            <a:r>
              <a:rPr lang="en-US" smtClean="0">
                <a:solidFill>
                  <a:srgbClr val="C1CD23"/>
                </a:solidFill>
              </a:rPr>
              <a:t>|</a:t>
            </a:r>
            <a:endParaRPr lang="en-US" dirty="0">
              <a:solidFill>
                <a:srgbClr val="C1CD23"/>
              </a:solidFill>
            </a:endParaRPr>
          </a:p>
        </p:txBody>
      </p:sp>
    </p:spTree>
    <p:extLst>
      <p:ext uri="{BB962C8B-B14F-4D97-AF65-F5344CB8AC3E}">
        <p14:creationId xmlns:p14="http://schemas.microsoft.com/office/powerpoint/2010/main" val="2633009394"/>
      </p:ext>
    </p:extLst>
  </p:cSld>
  <p:clrMapOvr>
    <a:masterClrMapping/>
  </p:clrMapOvr>
</p:sld>
</file>

<file path=ppt/theme/theme1.xml><?xml version="1.0" encoding="utf-8"?>
<a:theme xmlns:a="http://schemas.openxmlformats.org/drawingml/2006/main" name="HS SEDI Template v7">
  <a:themeElements>
    <a:clrScheme name="MITRE Corporate Colors">
      <a:dk1>
        <a:sysClr val="windowText" lastClr="000000"/>
      </a:dk1>
      <a:lt1>
        <a:sysClr val="window" lastClr="FFFFFF"/>
      </a:lt1>
      <a:dk2>
        <a:srgbClr val="005F9E"/>
      </a:dk2>
      <a:lt2>
        <a:srgbClr val="EEECE1"/>
      </a:lt2>
      <a:accent1>
        <a:srgbClr val="00B3DC"/>
      </a:accent1>
      <a:accent2>
        <a:srgbClr val="F7901E"/>
      </a:accent2>
      <a:accent3>
        <a:srgbClr val="FFE23C"/>
      </a:accent3>
      <a:accent4>
        <a:srgbClr val="C1CD23"/>
      </a:accent4>
      <a:accent5>
        <a:srgbClr val="C6401D"/>
      </a:accent5>
      <a:accent6>
        <a:srgbClr val="FFFFFF"/>
      </a:accent6>
      <a:hlink>
        <a:srgbClr val="0000FF"/>
      </a:hlink>
      <a:folHlink>
        <a:srgbClr val="800080"/>
      </a:folHlink>
    </a:clrScheme>
    <a:fontScheme name="MITRE Corporate Fonts">
      <a:majorFont>
        <a:latin typeface="Helvetica LT Std"/>
        <a:ea typeface=""/>
        <a:cs typeface=""/>
      </a:majorFont>
      <a:minorFont>
        <a:latin typeface="Helvetica LT St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6350">
          <a:solidFill>
            <a:schemeClr val="tx1">
              <a:lumMod val="50000"/>
              <a:lumOff val="50000"/>
            </a:schemeClr>
          </a:solidFill>
        </a:ln>
      </a:spPr>
      <a:bodyPr rtlCol="0" anchor="ctr"/>
      <a:lstStyle>
        <a:defPPr algn="ctr">
          <a:defRPr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spcAft>
            <a:spcPts val="600"/>
          </a:spcAft>
          <a:defRPr sz="1600">
            <a:ea typeface="Verdana" pitchFamily="34" charset="0"/>
            <a:cs typeface="Verdana"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MITRE Work" ma:contentTypeID="0x010100823A99C636F7423283FB0D200866C613009C350112D9C42940A283B599BAAA3036" ma:contentTypeVersion="0" ma:contentTypeDescription="Materials and documents that contain MITRE authored content and other content directly attributable to MITRE and its work" ma:contentTypeScope="" ma:versionID="3fb093f03058fcc63c63275f509b1004">
  <xsd:schema xmlns:xsd="http://www.w3.org/2001/XMLSchema" xmlns:xs="http://www.w3.org/2001/XMLSchema" xmlns:p="http://schemas.microsoft.com/office/2006/metadata/properties" xmlns:ns1="http://schemas.microsoft.com/sharepoint/v3" xmlns:ns2="http://schemas.microsoft.com/sharepoint/v3/fields" targetNamespace="http://schemas.microsoft.com/office/2006/metadata/properties" ma:root="true" ma:fieldsID="dd6022b7494373201edaf026fcd50180" ns1:_="" ns2:_="">
    <xsd:import namespace="http://schemas.microsoft.com/sharepoint/v3"/>
    <xsd:import namespace="http://schemas.microsoft.com/sharepoint/v3/fields"/>
    <xsd:element name="properties">
      <xsd:complexType>
        <xsd:sequence>
          <xsd:element name="documentManagement">
            <xsd:complexType>
              <xsd:all>
                <xsd:element ref="ns2:_Contributor" minOccurs="0"/>
                <xsd:element ref="ns1:MITRE_x0020_Sensitivity"/>
                <xsd:element ref="ns1:Release_x0020_Statement"/>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MITRE_x0020_Sensitivity" ma:index="10" ma:displayName="Sensitivity" ma:default="Internal MITRE Information" ma:internalName="MITRE_x0020_Sensitivity">
      <xsd:simpleType>
        <xsd:restriction base="dms:Choice">
          <xsd:enumeration value="Public Information"/>
          <xsd:enumeration value="Internal MITRE Information"/>
          <xsd:enumeration value="Sensitive Information"/>
          <xsd:enumeration value="Highly Sensitive Information"/>
        </xsd:restriction>
      </xsd:simpleType>
    </xsd:element>
    <xsd:element name="Release_x0020_Statement" ma:index="11" ma:displayName="Release Statement" ma:default="For Internal MITRE Use" ma:internalName="Release_x0020_Statement">
      <xsd:simpleType>
        <xsd:union memberTypes="dms:Text">
          <xsd:simpleType>
            <xsd:restriction base="dms:Choice">
              <xsd:enumeration value="Approved for Public Release"/>
              <xsd:enumeration value="For Internal MITRE Use"/>
              <xsd:enumeration value="For Release to All Sponsors"/>
              <xsd:enumeration value="For Limited Internal MITRE Use"/>
              <xsd:enumeration value="For Limited External Release"/>
              <xsd:enumeration value="Privileged: Sensitive Personal Information"/>
              <xsd:enumeration value="MITRE Proprietary"/>
              <xsd:enumeration value="Source Selection Sensitive"/>
              <xsd:enumeration value="Restricted: Highly Sensitive Personal Information"/>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ntributor" ma:index="9" nillable="true" ma:displayName="Contributor" ma:description="One or more people or organizations that contributed to this resource" ma:internalName="_Contributor">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8" ma:displayName="Author"/>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MITRE_x0020_Sensitivity xmlns="http://schemas.microsoft.com/sharepoint/v3">Internal MITRE Information</MITRE_x0020_Sensitivity>
    <_Contributor xmlns="http://schemas.microsoft.com/sharepoint/v3/fields" xsi:nil="true"/>
    <Release_x0020_Statement xmlns="http://schemas.microsoft.com/sharepoint/v3">For Internal MITRE Use</Release_x0020_Statement>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customXsn xmlns="http://schemas.microsoft.com/office/2006/metadata/customXsn">
  <xsnLocation/>
  <cached>True</cached>
  <openByDefault>True</openByDefault>
  <xsnScope/>
</customXsn>
</file>

<file path=customXml/itemProps1.xml><?xml version="1.0" encoding="utf-8"?>
<ds:datastoreItem xmlns:ds="http://schemas.openxmlformats.org/officeDocument/2006/customXml" ds:itemID="{A7D0FCCE-CC35-4B3C-B21C-D1D8D1C2EB3D}"/>
</file>

<file path=customXml/itemProps2.xml><?xml version="1.0" encoding="utf-8"?>
<ds:datastoreItem xmlns:ds="http://schemas.openxmlformats.org/officeDocument/2006/customXml" ds:itemID="{8AD96AC7-108F-42BD-8114-33A8F6EB7780}"/>
</file>

<file path=customXml/itemProps3.xml><?xml version="1.0" encoding="utf-8"?>
<ds:datastoreItem xmlns:ds="http://schemas.openxmlformats.org/officeDocument/2006/customXml" ds:itemID="{FB1507C7-6C22-4D15-8233-C34E2A750B0C}"/>
</file>

<file path=customXml/itemProps4.xml><?xml version="1.0" encoding="utf-8"?>
<ds:datastoreItem xmlns:ds="http://schemas.openxmlformats.org/officeDocument/2006/customXml" ds:itemID="{9AC0BE9C-0C74-477F-97F7-0C128F01BBCD}"/>
</file>

<file path=docProps/app.xml><?xml version="1.0" encoding="utf-8"?>
<Properties xmlns="http://schemas.openxmlformats.org/officeDocument/2006/extended-properties" xmlns:vt="http://schemas.openxmlformats.org/officeDocument/2006/docPropsVTypes">
  <Template/>
  <TotalTime>2332</TotalTime>
  <Words>1095</Words>
  <Application>Microsoft Office PowerPoint</Application>
  <PresentationFormat>On-screen Show (4:3)</PresentationFormat>
  <Paragraphs>258</Paragraphs>
  <Slides>23</Slides>
  <Notes>7</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HS SEDI Template v7</vt:lpstr>
      <vt:lpstr>OVAL and Mobile Platforms</vt:lpstr>
      <vt:lpstr>Goals</vt:lpstr>
      <vt:lpstr>Motivation</vt:lpstr>
      <vt:lpstr>Mitigating Mobile Device Threats</vt:lpstr>
      <vt:lpstr>Mitigating Mobile Device Threats</vt:lpstr>
      <vt:lpstr>Mitigating Mobile Device Threats</vt:lpstr>
      <vt:lpstr>Mobile Device Management (MDM)</vt:lpstr>
      <vt:lpstr>Where OVAL can help</vt:lpstr>
      <vt:lpstr>Managing Android Devices</vt:lpstr>
      <vt:lpstr>Current OVAL Android Schema</vt:lpstr>
      <vt:lpstr>Proof of Concept</vt:lpstr>
      <vt:lpstr>Application Manager</vt:lpstr>
      <vt:lpstr>Device Settings</vt:lpstr>
      <vt:lpstr>Password Policies</vt:lpstr>
      <vt:lpstr>System Details</vt:lpstr>
      <vt:lpstr>Sample Android OVAL Definitions</vt:lpstr>
      <vt:lpstr>Example OVAL Definition</vt:lpstr>
      <vt:lpstr>Android Open Issues</vt:lpstr>
      <vt:lpstr>Apple iOS</vt:lpstr>
      <vt:lpstr>Apple iOS Configuration Profiles</vt:lpstr>
      <vt:lpstr>Apple iOS Proof of Concept</vt:lpstr>
      <vt:lpstr>Apple iOS</vt:lpstr>
      <vt:lpstr>Next steps</vt:lpstr>
    </vt:vector>
  </TitlesOfParts>
  <Company>The MITRE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bheath</dc:creator>
  <dc:description>For internal MITRE use</dc:description>
  <cp:lastModifiedBy>Michael A. Peck</cp:lastModifiedBy>
  <cp:revision>134</cp:revision>
  <dcterms:created xsi:type="dcterms:W3CDTF">2013-05-01T14:21:52Z</dcterms:created>
  <dcterms:modified xsi:type="dcterms:W3CDTF">2013-07-22T03:38:10Z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0x010100823A99C636F7423283FB0D200866C613009C350112D9C42940A283B599BAAA3036</vt:lpwstr>
  </property>
</Properties>
</file>